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33" r:id="rId1"/>
  </p:sldMasterIdLst>
  <p:sldIdLst>
    <p:sldId id="257" r:id="rId2"/>
    <p:sldId id="310" r:id="rId3"/>
    <p:sldId id="311" r:id="rId4"/>
    <p:sldId id="312" r:id="rId5"/>
    <p:sldId id="313" r:id="rId6"/>
    <p:sldId id="314" r:id="rId7"/>
    <p:sldId id="27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48" d="100"/>
          <a:sy n="48" d="100"/>
        </p:scale>
        <p:origin x="42" y="64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" y="0"/>
            <a:ext cx="12192000" cy="6858000"/>
          </a:xfrm>
          <a:prstGeom prst="rect">
            <a:avLst/>
          </a:prstGeom>
          <a:blipFill dpi="0" rotWithShape="1">
            <a:blip r:embed="rId2">
              <a:alphaModFix amt="40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133350" ty="330200" sx="85000" sy="85000" flip="xy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2">
                    <a:lumMod val="7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2D016860-4639-45CF-9633-FC1DBDC2B33F}" type="datetimeFigureOut">
              <a:rPr lang="en-US" smtClean="0"/>
              <a:t>9/19/2024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ECBAFB91-FD4D-4FEB-86F9-041C8C5908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806317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16860-4639-45CF-9633-FC1DBDC2B33F}" type="datetimeFigureOut">
              <a:rPr lang="en-US" smtClean="0"/>
              <a:t>9/19/2024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AFB91-FD4D-4FEB-86F9-041C8C5908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65590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16860-4639-45CF-9633-FC1DBDC2B33F}" type="datetimeFigureOut">
              <a:rPr lang="en-US" smtClean="0"/>
              <a:t>9/19/2024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AFB91-FD4D-4FEB-86F9-041C8C5908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5073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16860-4639-45CF-9633-FC1DBDC2B33F}" type="datetimeFigureOut">
              <a:rPr lang="en-US" smtClean="0"/>
              <a:t>9/19/2024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AFB91-FD4D-4FEB-86F9-041C8C5908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0201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1784" y="0"/>
            <a:ext cx="12192000" cy="6858000"/>
          </a:xfrm>
          <a:prstGeom prst="rect">
            <a:avLst/>
          </a:prstGeom>
          <a:blipFill dpi="0" rotWithShape="1">
            <a:blip r:embed="rId2">
              <a:alphaModFix amt="40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133350" ty="330200" sx="85000" sy="85000" flip="xy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2">
                  <a:lumMod val="5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2">
                  <a:lumMod val="5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2">
                  <a:lumMod val="5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600">
                <a:solidFill>
                  <a:schemeClr val="tx2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2D016860-4639-45CF-9633-FC1DBDC2B33F}" type="datetimeFigureOut">
              <a:rPr lang="en-US" smtClean="0"/>
              <a:t>9/19/2024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2080"/>
            <a:ext cx="2112264" cy="228600"/>
          </a:xfrm>
        </p:spPr>
        <p:txBody>
          <a:bodyPr/>
          <a:lstStyle/>
          <a:p>
            <a:fld id="{ECBAFB91-FD4D-4FEB-86F9-041C8C5908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872459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16860-4639-45CF-9633-FC1DBDC2B33F}" type="datetimeFigureOut">
              <a:rPr lang="en-US" smtClean="0"/>
              <a:t>9/19/2024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AFB91-FD4D-4FEB-86F9-041C8C5908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294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16860-4639-45CF-9633-FC1DBDC2B33F}" type="datetimeFigureOut">
              <a:rPr lang="en-US" smtClean="0"/>
              <a:t>9/19/2024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AFB91-FD4D-4FEB-86F9-041C8C5908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41800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16860-4639-45CF-9633-FC1DBDC2B33F}" type="datetimeFigureOut">
              <a:rPr lang="en-US" smtClean="0"/>
              <a:t>9/19/2024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AFB91-FD4D-4FEB-86F9-041C8C5908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76240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16860-4639-45CF-9633-FC1DBDC2B33F}" type="datetimeFigureOut">
              <a:rPr lang="en-US" smtClean="0"/>
              <a:t>9/19/2024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AFB91-FD4D-4FEB-86F9-041C8C5908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4924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16860-4639-45CF-9633-FC1DBDC2B33F}" type="datetimeFigureOut">
              <a:rPr lang="en-US" smtClean="0"/>
              <a:t>9/19/2024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56032"/>
          </a:xfrm>
        </p:spPr>
        <p:txBody>
          <a:bodyPr/>
          <a:lstStyle/>
          <a:p>
            <a:fld id="{ECBAFB91-FD4D-4FEB-86F9-041C8C5908D5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951362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2D016860-4639-45CF-9633-FC1DBDC2B33F}" type="datetimeFigureOut">
              <a:rPr lang="en-US" smtClean="0"/>
              <a:t>9/19/2024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56032"/>
          </a:xfrm>
        </p:spPr>
        <p:txBody>
          <a:bodyPr/>
          <a:lstStyle/>
          <a:p>
            <a:fld id="{ECBAFB91-FD4D-4FEB-86F9-041C8C5908D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6233735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9464" y="6214535"/>
            <a:ext cx="274320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2D016860-4639-45CF-9633-FC1DBDC2B33F}" type="datetimeFigureOut">
              <a:rPr lang="en-US" smtClean="0"/>
              <a:t>9/19/2024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214535"/>
            <a:ext cx="521208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48535" y="6214535"/>
            <a:ext cx="146304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ECBAFB91-FD4D-4FEB-86F9-041C8C5908D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</p:spTree>
    <p:extLst>
      <p:ext uri="{BB962C8B-B14F-4D97-AF65-F5344CB8AC3E}">
        <p14:creationId xmlns:p14="http://schemas.microsoft.com/office/powerpoint/2010/main" val="34252627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34" r:id="rId1"/>
    <p:sldLayoutId id="2147484235" r:id="rId2"/>
    <p:sldLayoutId id="2147484236" r:id="rId3"/>
    <p:sldLayoutId id="2147484237" r:id="rId4"/>
    <p:sldLayoutId id="2147484238" r:id="rId5"/>
    <p:sldLayoutId id="2147484239" r:id="rId6"/>
    <p:sldLayoutId id="2147484240" r:id="rId7"/>
    <p:sldLayoutId id="2147484241" r:id="rId8"/>
    <p:sldLayoutId id="2147484242" r:id="rId9"/>
    <p:sldLayoutId id="2147484243" r:id="rId10"/>
    <p:sldLayoutId id="214748424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openclipart.org/detail/182345/3-underline-flourishes-by-jart-182345" TargetMode="External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>
            <a:extLst>
              <a:ext uri="{FF2B5EF4-FFF2-40B4-BE49-F238E27FC236}">
                <a16:creationId xmlns:a16="http://schemas.microsoft.com/office/drawing/2014/main" id="{714629FF-D93E-4689-A865-0A3E4A0B4285}"/>
              </a:ext>
            </a:extLst>
          </p:cNvPr>
          <p:cNvSpPr txBox="1"/>
          <p:nvPr/>
        </p:nvSpPr>
        <p:spPr>
          <a:xfrm>
            <a:off x="990987" y="2895722"/>
            <a:ext cx="7438604" cy="24160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500" b="1" dirty="0">
                <a:solidFill>
                  <a:srgbClr val="002060"/>
                </a:solidFill>
                <a:latin typeface="Century" panose="02040604050505020304" pitchFamily="18" charset="0"/>
              </a:rPr>
              <a:t>Welcome</a:t>
            </a:r>
            <a:r>
              <a:rPr lang="en-US" sz="8000" dirty="0">
                <a:latin typeface="Castellar" panose="020A0402060406010301" pitchFamily="18" charset="0"/>
              </a:rPr>
              <a:t> </a:t>
            </a:r>
          </a:p>
          <a:p>
            <a:pPr algn="ctr"/>
            <a:endParaRPr lang="en-US" sz="3600" dirty="0">
              <a:latin typeface="Century" panose="02040604050505020304" pitchFamily="18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36C86B8-1CB0-49A8-9C31-9F0337C81BB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0939" y="1915068"/>
            <a:ext cx="2385391" cy="2876018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D4DF8223-AFA2-4B99-A101-BC051DDA91A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573" y="1653458"/>
            <a:ext cx="1738976" cy="832901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8092A016-6044-4938-B3ED-96A0899D63AD}"/>
              </a:ext>
            </a:extLst>
          </p:cNvPr>
          <p:cNvSpPr/>
          <p:nvPr/>
        </p:nvSpPr>
        <p:spPr>
          <a:xfrm>
            <a:off x="4710289" y="1391848"/>
            <a:ext cx="2799644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dirty="0">
                <a:ln w="0"/>
              </a:rPr>
              <a:t>9/19</a:t>
            </a:r>
            <a:r>
              <a:rPr lang="en-US" sz="2800" b="0" cap="none" spc="0" dirty="0">
                <a:ln w="0"/>
                <a:effectLst/>
              </a:rPr>
              <a:t>/24</a:t>
            </a:r>
          </a:p>
        </p:txBody>
      </p:sp>
    </p:spTree>
    <p:extLst>
      <p:ext uri="{BB962C8B-B14F-4D97-AF65-F5344CB8AC3E}">
        <p14:creationId xmlns:p14="http://schemas.microsoft.com/office/powerpoint/2010/main" val="17370183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ACD64D-648D-40F2-85BB-B0CDD65A3A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Fibi Classes on MyLearning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4C96C35-1109-46CA-B90D-FE3C6F873E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63752" y="1689149"/>
            <a:ext cx="5032248" cy="965126"/>
          </a:xfrm>
        </p:spPr>
        <p:txBody>
          <a:bodyPr>
            <a:noAutofit/>
          </a:bodyPr>
          <a:lstStyle/>
          <a:p>
            <a:pPr algn="l"/>
            <a:r>
              <a:rPr lang="en-US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Fibi Virtual Class: Creating a Proposal and a Service Request </a:t>
            </a:r>
            <a:endParaRPr lang="en-US" sz="28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7242C21-F870-4BAC-8FA3-49CF743900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69848" y="2756580"/>
            <a:ext cx="4754880" cy="3199718"/>
          </a:xfrm>
        </p:spPr>
        <p:txBody>
          <a:bodyPr>
            <a:normAutofit/>
          </a:bodyPr>
          <a:lstStyle/>
          <a:p>
            <a:r>
              <a:rPr lang="en-US" sz="2400" b="1" dirty="0"/>
              <a:t>For beginners with no background</a:t>
            </a:r>
            <a:endParaRPr lang="en-US" sz="2400" dirty="0">
              <a:solidFill>
                <a:srgbClr val="333333"/>
              </a:solidFill>
              <a:effectLst/>
              <a:ea typeface="Calibri" panose="020F0502020204030204" pitchFamily="34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400" dirty="0">
                <a:solidFill>
                  <a:srgbClr val="333333"/>
                </a:solidFill>
                <a:effectLst/>
                <a:ea typeface="Times New Roman" panose="02020603050405020304" pitchFamily="18" charset="0"/>
              </a:rPr>
              <a:t>Understand major components of a proposal.</a:t>
            </a:r>
            <a:endParaRPr lang="en-US" sz="2400" dirty="0">
              <a:solidFill>
                <a:srgbClr val="333333"/>
              </a:solidFill>
              <a:effectLst/>
              <a:ea typeface="Calibri" panose="020F0502020204030204" pitchFamily="34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400" dirty="0">
                <a:solidFill>
                  <a:srgbClr val="333333"/>
                </a:solidFill>
                <a:effectLst/>
                <a:ea typeface="Times New Roman" panose="02020603050405020304" pitchFamily="18" charset="0"/>
              </a:rPr>
              <a:t>Learn the essentials of proposal preparation.</a:t>
            </a:r>
            <a:endParaRPr lang="en-US" sz="2400" dirty="0">
              <a:solidFill>
                <a:srgbClr val="333333"/>
              </a:solidFill>
              <a:effectLst/>
              <a:ea typeface="Calibri" panose="020F0502020204030204" pitchFamily="34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400" dirty="0">
                <a:solidFill>
                  <a:srgbClr val="333333"/>
                </a:solidFill>
                <a:effectLst/>
                <a:ea typeface="Times New Roman" panose="02020603050405020304" pitchFamily="18" charset="0"/>
              </a:rPr>
              <a:t>Learn the essentials of Service Request preparation.</a:t>
            </a:r>
            <a:endParaRPr lang="en-US" sz="2400" dirty="0">
              <a:solidFill>
                <a:srgbClr val="333333"/>
              </a:solidFill>
              <a:effectLst/>
              <a:ea typeface="Calibri" panose="020F0502020204030204" pitchFamily="34" charset="0"/>
            </a:endParaRPr>
          </a:p>
          <a:p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DB81A08-EB55-4A55-AE87-0757020CB0D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73368" y="1868557"/>
            <a:ext cx="4754880" cy="845856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en-US" sz="3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Advanced Fibi for Department Users (Virtual)</a:t>
            </a:r>
            <a:endParaRPr lang="en-US" sz="30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0092F2F-6478-49A7-893A-7AF62DCC01E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73368" y="2756580"/>
            <a:ext cx="4754880" cy="3458825"/>
          </a:xfrm>
        </p:spPr>
        <p:txBody>
          <a:bodyPr>
            <a:normAutofit/>
          </a:bodyPr>
          <a:lstStyle/>
          <a:p>
            <a:r>
              <a:rPr lang="en-US" sz="2200" b="1" dirty="0"/>
              <a:t>For department users with proposal experience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4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Widgets 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4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More Actions icon in a Proposal.</a:t>
            </a:r>
            <a:endParaRPr lang="en-US" sz="2400" dirty="0">
              <a:solidFill>
                <a:srgbClr val="000000"/>
              </a:solidFill>
              <a:effectLst/>
              <a:ea typeface="Calibri" panose="020F0502020204030204" pitchFamily="34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4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Troubleshoot common problems and errors.</a:t>
            </a:r>
            <a:endParaRPr lang="en-US" sz="2400" dirty="0">
              <a:solidFill>
                <a:srgbClr val="000000"/>
              </a:solidFill>
              <a:effectLst/>
              <a:ea typeface="Calibri" panose="020F0502020204030204" pitchFamily="34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4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Service Request preparation.</a:t>
            </a:r>
            <a:endParaRPr lang="en-US" sz="2400" dirty="0">
              <a:solidFill>
                <a:srgbClr val="000000"/>
              </a:solidFill>
              <a:effectLst/>
              <a:ea typeface="Calibri" panose="020F0502020204030204" pitchFamily="34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4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Reports</a:t>
            </a:r>
            <a:endParaRPr lang="en-US" sz="2400" dirty="0">
              <a:solidFill>
                <a:srgbClr val="000000"/>
              </a:solidFill>
              <a:effectLst/>
              <a:ea typeface="Calibri" panose="020F0502020204030204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47470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684DA4-7D91-48AD-BE80-70978B8184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704573"/>
          </a:xfrm>
        </p:spPr>
        <p:txBody>
          <a:bodyPr/>
          <a:lstStyle/>
          <a:p>
            <a:r>
              <a:rPr lang="en-US" dirty="0"/>
              <a:t>Upgrade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63086B-DA22-41E3-82B7-4224139DB3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3600" b="1" u="sng" dirty="0"/>
              <a:t>Tentative plans</a:t>
            </a:r>
          </a:p>
          <a:p>
            <a:r>
              <a:rPr lang="en-US" sz="3600" dirty="0"/>
              <a:t>Polus will roll out Version 5.0 for testing in October</a:t>
            </a:r>
          </a:p>
          <a:p>
            <a:r>
              <a:rPr lang="en-US" sz="3600" dirty="0"/>
              <a:t>ORIS –&gt; test for a week</a:t>
            </a:r>
          </a:p>
          <a:p>
            <a:r>
              <a:rPr lang="en-US" sz="3600" dirty="0"/>
              <a:t>Further testing –&gt; another week</a:t>
            </a:r>
          </a:p>
          <a:p>
            <a:r>
              <a:rPr lang="en-US" sz="3600" dirty="0"/>
              <a:t>Fixes -&gt; Polus</a:t>
            </a:r>
          </a:p>
          <a:p>
            <a:r>
              <a:rPr lang="en-US" sz="3600" dirty="0"/>
              <a:t>Cutover to QA – test for a week</a:t>
            </a:r>
          </a:p>
          <a:p>
            <a:r>
              <a:rPr lang="en-US" sz="3600" dirty="0"/>
              <a:t>Cutover to TR – test for a week</a:t>
            </a:r>
          </a:p>
          <a:p>
            <a:r>
              <a:rPr lang="en-US" sz="3600" dirty="0"/>
              <a:t>Possibly ready for PR in mid </a:t>
            </a:r>
          </a:p>
          <a:p>
            <a:pPr marL="0" indent="0">
              <a:buNone/>
            </a:pPr>
            <a:r>
              <a:rPr lang="en-US" sz="3600" dirty="0"/>
              <a:t>to late November 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4DFEA8-E25C-47E8-B814-7538056709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9296400" y="1451113"/>
            <a:ext cx="2430780" cy="4799496"/>
          </a:xfrm>
        </p:spPr>
        <p:txBody>
          <a:bodyPr>
            <a:normAutofit fontScale="92500" lnSpcReduction="10000"/>
          </a:bodyPr>
          <a:lstStyle/>
          <a:p>
            <a:r>
              <a:rPr lang="en-US" sz="2400" dirty="0"/>
              <a:t>Changes include: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Pop-up windows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New SR functionality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200" dirty="0"/>
              <a:t>Copy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200" dirty="0"/>
              <a:t>Deactivate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200" dirty="0"/>
              <a:t>Delete drafts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200" dirty="0"/>
              <a:t>Recall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200" dirty="0"/>
              <a:t>Attachment tab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200" dirty="0"/>
              <a:t>Widget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200" dirty="0"/>
              <a:t>Search – created date</a:t>
            </a:r>
          </a:p>
          <a:p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5CE7CBB-8E9B-4C60-A8CE-45C35C955CD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45480" y="4665178"/>
            <a:ext cx="3120224" cy="19545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76048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0F94006-C463-4DD1-BD07-E3FF87D0EAE7}"/>
              </a:ext>
            </a:extLst>
          </p:cNvPr>
          <p:cNvSpPr txBox="1"/>
          <p:nvPr/>
        </p:nvSpPr>
        <p:spPr>
          <a:xfrm>
            <a:off x="636104" y="795130"/>
            <a:ext cx="10774018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Delegation of Approval – Department Business Offices</a:t>
            </a:r>
          </a:p>
          <a:p>
            <a:endParaRPr lang="en-US" sz="3200" dirty="0"/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09AF8CB-7F6D-4214-89C5-50F99369408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46315"/>
          <a:stretch/>
        </p:blipFill>
        <p:spPr>
          <a:xfrm>
            <a:off x="491456" y="1472238"/>
            <a:ext cx="10302439" cy="47640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37054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EEE47A5E-18E1-4A66-9264-DCC9413BFDC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1390" y="1139966"/>
            <a:ext cx="11229219" cy="4578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14123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11B21D9-6E4B-45AE-B091-3FAEA18DBB51}"/>
              </a:ext>
            </a:extLst>
          </p:cNvPr>
          <p:cNvSpPr/>
          <p:nvPr/>
        </p:nvSpPr>
        <p:spPr>
          <a:xfrm>
            <a:off x="465388" y="621700"/>
            <a:ext cx="112612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FAQ – Not all of the tabs are showing…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820CB5E-9B88-419F-8322-2802AB918AC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5388" y="1750829"/>
            <a:ext cx="9444498" cy="234263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77C47D15-B195-4851-A807-99FB95D8E7D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5388" y="4299258"/>
            <a:ext cx="10238655" cy="19370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85116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DD8F95D0-B50E-4323-805C-056795BB4748}"/>
              </a:ext>
            </a:extLst>
          </p:cNvPr>
          <p:cNvSpPr/>
          <p:nvPr/>
        </p:nvSpPr>
        <p:spPr>
          <a:xfrm>
            <a:off x="635000" y="1024789"/>
            <a:ext cx="10934700" cy="227754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8800" b="0" cap="none" spc="0" dirty="0">
                <a:ln w="0"/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entury Gothic" panose="020B0502020202020204" pitchFamily="34" charset="0"/>
              </a:rPr>
              <a:t>Next Bits is on </a:t>
            </a:r>
          </a:p>
          <a:p>
            <a:pPr algn="ctr"/>
            <a:r>
              <a:rPr lang="en-US" sz="5400" b="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entury Gothic" panose="020B0502020202020204" pitchFamily="34" charset="0"/>
              </a:rPr>
              <a:t>Thursday, October 3rd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3910693-357E-4258-9B0B-802CFD58C42B}"/>
              </a:ext>
            </a:extLst>
          </p:cNvPr>
          <p:cNvSpPr/>
          <p:nvPr/>
        </p:nvSpPr>
        <p:spPr>
          <a:xfrm>
            <a:off x="2247035" y="4432827"/>
            <a:ext cx="769794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>
                <a:ln w="0"/>
                <a:solidFill>
                  <a:schemeClr val="accent1">
                    <a:lumMod val="50000"/>
                  </a:schemeClr>
                </a:solidFill>
                <a:effectLst/>
                <a:latin typeface="Century Gothic" panose="020B0502020202020204" pitchFamily="34" charset="0"/>
              </a:rPr>
              <a:t>Register at oris.jhu.edu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4F3F030-E56B-43AD-8773-F403D3B4F3F7}"/>
              </a:ext>
            </a:extLst>
          </p:cNvPr>
          <p:cNvSpPr/>
          <p:nvPr/>
        </p:nvSpPr>
        <p:spPr>
          <a:xfrm>
            <a:off x="527810" y="5963428"/>
            <a:ext cx="11136382" cy="55002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5F687B32-23E7-47F6-B39E-BE3CB7728EA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b="91955"/>
          <a:stretch/>
        </p:blipFill>
        <p:spPr>
          <a:xfrm>
            <a:off x="4222349" y="4110665"/>
            <a:ext cx="3610950" cy="181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737490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736059"/>
      </a:dk2>
      <a:lt2>
        <a:srgbClr val="E7E0C7"/>
      </a:lt2>
      <a:accent1>
        <a:srgbClr val="92B0C8"/>
      </a:accent1>
      <a:accent2>
        <a:srgbClr val="E37C3D"/>
      </a:accent2>
      <a:accent3>
        <a:srgbClr val="A5AB81"/>
      </a:accent3>
      <a:accent4>
        <a:srgbClr val="E9B635"/>
      </a:accent4>
      <a:accent5>
        <a:srgbClr val="7BA79D"/>
      </a:accent5>
      <a:accent6>
        <a:srgbClr val="968C8C"/>
      </a:accent6>
      <a:hlink>
        <a:srgbClr val="F7A115"/>
      </a:hlink>
      <a:folHlink>
        <a:srgbClr val="969696"/>
      </a:folHlink>
    </a:clrScheme>
    <a:fontScheme name="Savon">
      <a:majorFont>
        <a:latin typeface="Garamond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aramond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3F20CFC1-E34F-405B-AA49-5BE0E194F1B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Savon</Template>
  <TotalTime>6744</TotalTime>
  <Words>181</Words>
  <Application>Microsoft Office PowerPoint</Application>
  <PresentationFormat>Widescreen</PresentationFormat>
  <Paragraphs>40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Arial</vt:lpstr>
      <vt:lpstr>Calibri</vt:lpstr>
      <vt:lpstr>Castellar</vt:lpstr>
      <vt:lpstr>Century</vt:lpstr>
      <vt:lpstr>Century Gothic</vt:lpstr>
      <vt:lpstr>Garamond</vt:lpstr>
      <vt:lpstr>Symbol</vt:lpstr>
      <vt:lpstr>Savon</vt:lpstr>
      <vt:lpstr>PowerPoint Presentation</vt:lpstr>
      <vt:lpstr>Fibi Classes on MyLearning</vt:lpstr>
      <vt:lpstr>Upgrade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Angel Gasior</dc:creator>
  <cp:lastModifiedBy>Angel Gasior</cp:lastModifiedBy>
  <cp:revision>97</cp:revision>
  <dcterms:created xsi:type="dcterms:W3CDTF">2024-03-11T20:59:16Z</dcterms:created>
  <dcterms:modified xsi:type="dcterms:W3CDTF">2024-09-19T14:49:17Z</dcterms:modified>
</cp:coreProperties>
</file>