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6" r:id="rId3"/>
    <p:sldId id="261" r:id="rId4"/>
    <p:sldId id="260" r:id="rId5"/>
    <p:sldId id="259" r:id="rId6"/>
    <p:sldId id="258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2D016860-4639-45CF-9633-FC1DBDC2B33F}" type="datetimeFigureOut">
              <a:rPr lang="en-US" smtClean="0"/>
              <a:t>3/28/24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88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3/28/24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014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3/28/24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964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3/28/24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72161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3/28/24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6251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3/28/24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6011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3/28/24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3223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3/28/24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5969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3/28/24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125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3/28/24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097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3/28/24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1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3/28/24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732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3/28/24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382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3/28/24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414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3/28/24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851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3/28/24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975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3/28/24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16860-4639-45CF-9633-FC1DBDC2B33F}" type="datetimeFigureOut">
              <a:rPr lang="en-US" smtClean="0"/>
              <a:t>3/28/24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7770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llpaperflare.com/code-matrix-matrix-code-abstract-3d-and-cg-hd-art-photoshop-wallpaper-qeurd/download/1600x900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freepngimg.com/png/11415-coming-soon-png-clipart" TargetMode="Externa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73F39691-6EE2-433D-A0D0-7F350491FB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2569" y="514701"/>
            <a:ext cx="4546859" cy="4041146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714629FF-D93E-4689-A865-0A3E4A0B4285}"/>
              </a:ext>
            </a:extLst>
          </p:cNvPr>
          <p:cNvSpPr txBox="1"/>
          <p:nvPr/>
        </p:nvSpPr>
        <p:spPr>
          <a:xfrm>
            <a:off x="2907955" y="4863903"/>
            <a:ext cx="6376088" cy="241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latin typeface="Century" panose="02040604050505020304" pitchFamily="18" charset="0"/>
              </a:rPr>
              <a:t>Welcome</a:t>
            </a:r>
            <a:r>
              <a:rPr lang="en-US" sz="8000" dirty="0">
                <a:latin typeface="Castellar" panose="020A0402060406010301" pitchFamily="18" charset="0"/>
              </a:rPr>
              <a:t> </a:t>
            </a:r>
          </a:p>
          <a:p>
            <a:pPr algn="ctr"/>
            <a:endParaRPr lang="en-US" sz="3600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018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B4E0E-B35D-4FAB-9F4B-28717865B7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1439605"/>
          </a:xfrm>
        </p:spPr>
        <p:txBody>
          <a:bodyPr/>
          <a:lstStyle/>
          <a:p>
            <a:r>
              <a:rPr lang="en-US" dirty="0"/>
              <a:t>Hot Topics: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C4F056-FA5E-46A0-8546-1E467B0000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97700" y="2756566"/>
            <a:ext cx="8791575" cy="2349843"/>
          </a:xfrm>
        </p:spPr>
        <p:txBody>
          <a:bodyPr>
            <a:normAutofit/>
          </a:bodyPr>
          <a:lstStyle/>
          <a:p>
            <a:r>
              <a:rPr lang="en-US" sz="3200" cap="none" dirty="0">
                <a:solidFill>
                  <a:schemeClr val="bg1"/>
                </a:solidFill>
                <a:latin typeface="Arial Nova" panose="020B0504020202020204" pitchFamily="34" charset="0"/>
              </a:rPr>
              <a:t>Website walk-thru</a:t>
            </a:r>
          </a:p>
          <a:p>
            <a:r>
              <a:rPr lang="en-US" sz="3200" cap="none" dirty="0">
                <a:solidFill>
                  <a:schemeClr val="bg1"/>
                </a:solidFill>
                <a:latin typeface="Arial Nova" panose="020B0504020202020204" pitchFamily="34" charset="0"/>
              </a:rPr>
              <a:t>Email Issue in the Rolodex/Address Book</a:t>
            </a:r>
          </a:p>
          <a:p>
            <a:r>
              <a:rPr lang="en-US" sz="3200" cap="none" dirty="0">
                <a:solidFill>
                  <a:schemeClr val="bg1"/>
                </a:solidFill>
                <a:latin typeface="Arial Nova" panose="020B0504020202020204" pitchFamily="34" charset="0"/>
              </a:rPr>
              <a:t>Update Training</a:t>
            </a:r>
          </a:p>
        </p:txBody>
      </p:sp>
      <p:pic>
        <p:nvPicPr>
          <p:cNvPr id="6" name="Graphic 5" descr="Fire with solid fill">
            <a:extLst>
              <a:ext uri="{FF2B5EF4-FFF2-40B4-BE49-F238E27FC236}">
                <a16:creationId xmlns:a16="http://schemas.microsoft.com/office/drawing/2014/main" id="{3378033C-36CB-41B3-823D-32322BD567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88692" y="1470097"/>
            <a:ext cx="914400" cy="9144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AA4C1F0-3344-457A-974C-3835DD216C44}"/>
              </a:ext>
            </a:extLst>
          </p:cNvPr>
          <p:cNvSpPr/>
          <p:nvPr/>
        </p:nvSpPr>
        <p:spPr>
          <a:xfrm>
            <a:off x="8921404" y="5478478"/>
            <a:ext cx="27847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3/14/24</a:t>
            </a:r>
          </a:p>
        </p:txBody>
      </p:sp>
    </p:spTree>
    <p:extLst>
      <p:ext uri="{BB962C8B-B14F-4D97-AF65-F5344CB8AC3E}">
        <p14:creationId xmlns:p14="http://schemas.microsoft.com/office/powerpoint/2010/main" val="3426558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79505-5B28-4020-BE45-08E5CCEF9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Hot Topics: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62419-5455-4898-B430-FD089681C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899258"/>
            <a:ext cx="9905999" cy="4340223"/>
          </a:xfrm>
        </p:spPr>
        <p:txBody>
          <a:bodyPr>
            <a:normAutofit/>
          </a:bodyPr>
          <a:lstStyle/>
          <a:p>
            <a:pPr algn="l" rtl="0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b="0" i="0" dirty="0">
                <a:solidFill>
                  <a:schemeClr val="bg1"/>
                </a:solidFill>
                <a:effectLst/>
                <a:latin typeface="Aptos"/>
              </a:rPr>
              <a:t>Website Walk-thru</a:t>
            </a:r>
          </a:p>
          <a:p>
            <a:pPr algn="l" rtl="0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b="0" i="0" dirty="0">
                <a:solidFill>
                  <a:schemeClr val="bg1"/>
                </a:solidFill>
                <a:effectLst/>
                <a:latin typeface="Aptos"/>
              </a:rPr>
              <a:t>PI/Key Personnel edit Questionnaires or Certifications after completion (How </a:t>
            </a:r>
            <a:r>
              <a:rPr lang="en-US" sz="3200" dirty="0">
                <a:solidFill>
                  <a:schemeClr val="bg1"/>
                </a:solidFill>
                <a:effectLst/>
                <a:latin typeface="Aptos"/>
              </a:rPr>
              <a:t>to give </a:t>
            </a:r>
            <a:r>
              <a:rPr lang="en-US" sz="3200" b="0" i="0" dirty="0">
                <a:solidFill>
                  <a:schemeClr val="bg1"/>
                </a:solidFill>
                <a:effectLst/>
                <a:latin typeface="Aptos"/>
              </a:rPr>
              <a:t>temporary aggregator access) </a:t>
            </a:r>
          </a:p>
          <a:p>
            <a:pPr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b="0" i="0" dirty="0">
                <a:solidFill>
                  <a:schemeClr val="bg1"/>
                </a:solidFill>
                <a:effectLst/>
                <a:latin typeface="Aptos"/>
              </a:rPr>
              <a:t>Future Enhancements - highlights </a:t>
            </a:r>
          </a:p>
          <a:p>
            <a:pPr algn="l" rtl="0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b="0" i="0" dirty="0">
                <a:solidFill>
                  <a:schemeClr val="bg1"/>
                </a:solidFill>
                <a:effectLst/>
                <a:latin typeface="Aptos"/>
              </a:rPr>
              <a:t>What can't be done in Fibi but we get asked to do…</a:t>
            </a:r>
          </a:p>
          <a:p>
            <a:endParaRPr lang="en-US" dirty="0"/>
          </a:p>
        </p:txBody>
      </p:sp>
      <p:pic>
        <p:nvPicPr>
          <p:cNvPr id="4" name="Graphic 3" descr="Fire with solid fill">
            <a:extLst>
              <a:ext uri="{FF2B5EF4-FFF2-40B4-BE49-F238E27FC236}">
                <a16:creationId xmlns:a16="http://schemas.microsoft.com/office/drawing/2014/main" id="{9B01541C-2A8B-4BB0-8C88-06BA9D9074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61469" y="727547"/>
            <a:ext cx="914400" cy="914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9301537-B814-4AB7-8ED9-8383082E3658}"/>
              </a:ext>
            </a:extLst>
          </p:cNvPr>
          <p:cNvSpPr txBox="1"/>
          <p:nvPr/>
        </p:nvSpPr>
        <p:spPr>
          <a:xfrm>
            <a:off x="6444496" y="5916315"/>
            <a:ext cx="610423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0" cap="none" spc="0" dirty="0">
                <a:ln w="0"/>
                <a:effectLst/>
              </a:rPr>
              <a:t>3/21/24</a:t>
            </a:r>
          </a:p>
        </p:txBody>
      </p:sp>
    </p:spTree>
    <p:extLst>
      <p:ext uri="{BB962C8B-B14F-4D97-AF65-F5344CB8AC3E}">
        <p14:creationId xmlns:p14="http://schemas.microsoft.com/office/powerpoint/2010/main" val="3450280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101EC99-8F9E-4139-84CE-5D80A77958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882731" y="261767"/>
            <a:ext cx="2606891" cy="155345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B09EE6D-E341-4608-93C7-22262665D2B3}"/>
              </a:ext>
            </a:extLst>
          </p:cNvPr>
          <p:cNvSpPr txBox="1"/>
          <p:nvPr/>
        </p:nvSpPr>
        <p:spPr>
          <a:xfrm>
            <a:off x="1450835" y="2615757"/>
            <a:ext cx="91837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Notifications Preferences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Cleaning up and fixing some notifications issues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Adding more information to Notifications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 Award Type and Prime Sponsor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Attachment Issue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Upper case letters in name (.PDF) should no longer cause an issue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Email Address Issue in the Rolodex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SR Locking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CA868A-9761-4890-ACA7-936A0B94BF44}"/>
              </a:ext>
            </a:extLst>
          </p:cNvPr>
          <p:cNvSpPr/>
          <p:nvPr/>
        </p:nvSpPr>
        <p:spPr>
          <a:xfrm>
            <a:off x="891678" y="1692427"/>
            <a:ext cx="67319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Fixes and Enhancements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C1FA3C-D1B0-4406-8796-A9A7095FF7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rot="2319502">
            <a:off x="8046640" y="807778"/>
            <a:ext cx="2692629" cy="2692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774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A4EC1-EBA2-4D61-938F-6D2BA3EDF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FIBI 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605D4-05A4-4599-9C68-55980CEE6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936449"/>
            <a:ext cx="9905999" cy="3541714"/>
          </a:xfrm>
        </p:spPr>
        <p:txBody>
          <a:bodyPr>
            <a:normAutofit lnSpcReduction="10000"/>
          </a:bodyPr>
          <a:lstStyle/>
          <a:p>
            <a:r>
              <a:rPr lang="en-US" sz="28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Rolodex</a:t>
            </a:r>
            <a:r>
              <a:rPr lang="en-US" sz="28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- editing</a:t>
            </a:r>
            <a:r>
              <a:rPr lang="en-US" sz="28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(still discussing for initial edit if the entry hasn’t been used)</a:t>
            </a:r>
          </a:p>
          <a:p>
            <a:r>
              <a:rPr lang="en-US" sz="28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Comments - E</a:t>
            </a:r>
            <a:r>
              <a:rPr lang="en-US" sz="28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diting and deleting (future enhancement)</a:t>
            </a:r>
          </a:p>
          <a:p>
            <a:r>
              <a:rPr lang="en-US" sz="28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SRs – Deleting, notifications, etc. (future enhancements)</a:t>
            </a:r>
          </a:p>
          <a:p>
            <a:r>
              <a:rPr lang="en-US" sz="28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Delete PDs -  but you can deactivate PDs</a:t>
            </a:r>
          </a:p>
          <a:p>
            <a:r>
              <a:rPr lang="en-US" sz="28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What else are you noticing?</a:t>
            </a:r>
          </a:p>
        </p:txBody>
      </p:sp>
    </p:spTree>
    <p:extLst>
      <p:ext uri="{BB962C8B-B14F-4D97-AF65-F5344CB8AC3E}">
        <p14:creationId xmlns:p14="http://schemas.microsoft.com/office/powerpoint/2010/main" val="1621802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79505-5B28-4020-BE45-08E5CCEF9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THIS WEEK’s Hot Topics: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62419-5455-4898-B430-FD089681C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899258"/>
            <a:ext cx="10531604" cy="4340223"/>
          </a:xfrm>
        </p:spPr>
        <p:txBody>
          <a:bodyPr>
            <a:normAutofit/>
          </a:bodyPr>
          <a:lstStyle/>
          <a:p>
            <a:pPr algn="l" rtl="0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800" b="0" i="0" dirty="0">
                <a:solidFill>
                  <a:schemeClr val="bg1"/>
                </a:solidFill>
                <a:latin typeface="Aptos"/>
              </a:rPr>
              <a:t>Website Walk-thru</a:t>
            </a:r>
          </a:p>
          <a:p>
            <a:pPr rtl="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chemeClr val="bg1"/>
                </a:solidFill>
              </a:rPr>
              <a:t>RPPR Certifications </a:t>
            </a:r>
            <a:r>
              <a:rPr lang="en-US" dirty="0">
                <a:solidFill>
                  <a:schemeClr val="bg1"/>
                </a:solidFill>
              </a:rPr>
              <a:t>(specific to JHURA depts.)</a:t>
            </a:r>
            <a:endParaRPr lang="en-US" sz="4400" dirty="0">
              <a:solidFill>
                <a:schemeClr val="bg1"/>
              </a:solidFill>
            </a:endParaRPr>
          </a:p>
          <a:p>
            <a:pPr rtl="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chemeClr val="bg1"/>
                </a:solidFill>
              </a:rPr>
              <a:t>Elastic Searches</a:t>
            </a:r>
          </a:p>
          <a:p>
            <a:pPr rtl="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chemeClr val="bg1"/>
                </a:solidFill>
              </a:rPr>
              <a:t>Patch Update</a:t>
            </a:r>
          </a:p>
          <a:p>
            <a:endParaRPr lang="en-US" dirty="0"/>
          </a:p>
        </p:txBody>
      </p:sp>
      <p:pic>
        <p:nvPicPr>
          <p:cNvPr id="4" name="Graphic 3" descr="Fire with solid fill">
            <a:extLst>
              <a:ext uri="{FF2B5EF4-FFF2-40B4-BE49-F238E27FC236}">
                <a16:creationId xmlns:a16="http://schemas.microsoft.com/office/drawing/2014/main" id="{9B01541C-2A8B-4BB0-8C88-06BA9D9074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10615" y="801688"/>
            <a:ext cx="914400" cy="914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9301537-B814-4AB7-8ED9-8383082E3658}"/>
              </a:ext>
            </a:extLst>
          </p:cNvPr>
          <p:cNvSpPr txBox="1"/>
          <p:nvPr/>
        </p:nvSpPr>
        <p:spPr>
          <a:xfrm>
            <a:off x="6444496" y="5916315"/>
            <a:ext cx="610423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0" cap="none" spc="0" dirty="0">
                <a:ln w="0"/>
                <a:effectLst/>
              </a:rPr>
              <a:t>3/28/24</a:t>
            </a:r>
          </a:p>
        </p:txBody>
      </p:sp>
    </p:spTree>
    <p:extLst>
      <p:ext uri="{BB962C8B-B14F-4D97-AF65-F5344CB8AC3E}">
        <p14:creationId xmlns:p14="http://schemas.microsoft.com/office/powerpoint/2010/main" val="2584836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D453653-8A55-45E4-8024-EEFF6B8EA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0" dirty="0">
                <a:solidFill>
                  <a:srgbClr val="48647F"/>
                </a:solidFill>
                <a:effectLst/>
                <a:latin typeface="Quadon"/>
              </a:rPr>
              <a:t>Progress Report/Continuation/Modification for Grant or Subgrant</a:t>
            </a:r>
            <a:br>
              <a:rPr lang="en-US" b="1" i="0" dirty="0">
                <a:solidFill>
                  <a:srgbClr val="48647F"/>
                </a:solidFill>
                <a:effectLst/>
                <a:latin typeface="Quadon"/>
              </a:rPr>
            </a:b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356256-52E8-4D21-85CB-B47401995B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0018" y="1685131"/>
            <a:ext cx="4649783" cy="82391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JHURA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9BC965-3C19-4438-A803-0A48B94CD8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41410" y="2509043"/>
            <a:ext cx="4878391" cy="4163606"/>
          </a:xfrm>
        </p:spPr>
        <p:txBody>
          <a:bodyPr>
            <a:normAutofit/>
          </a:bodyPr>
          <a:lstStyle/>
          <a:p>
            <a:r>
              <a:rPr lang="en-US" dirty="0"/>
              <a:t>RPPR – requires Key Personnel Certification</a:t>
            </a:r>
          </a:p>
          <a:p>
            <a:r>
              <a:rPr lang="en-US" dirty="0"/>
              <a:t>Forms needed:</a:t>
            </a:r>
          </a:p>
          <a:p>
            <a:pPr lvl="1"/>
            <a:r>
              <a:rPr lang="en-US" b="1" i="0" dirty="0">
                <a:solidFill>
                  <a:srgbClr val="333333"/>
                </a:solidFill>
                <a:effectLst/>
                <a:latin typeface="Gentona"/>
              </a:rPr>
              <a:t>FillableProgressReport_JHU_KeyPersonnel_CertificationJHURAonly03212024P (Attach to Comments)</a:t>
            </a:r>
          </a:p>
          <a:p>
            <a:pPr lvl="1"/>
            <a:r>
              <a:rPr lang="en-US" b="1" i="0" dirty="0">
                <a:solidFill>
                  <a:srgbClr val="333333"/>
                </a:solidFill>
                <a:effectLst/>
                <a:latin typeface="Gentona"/>
              </a:rPr>
              <a:t>FillableProgressReportContinuationModforGrantSubgrant03182024P (Attach to Q1233 or Q1426)</a:t>
            </a:r>
            <a:endParaRPr lang="en-US" dirty="0"/>
          </a:p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4035159-666E-4E20-8878-6D007675B9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0808" y="1685131"/>
            <a:ext cx="4646602" cy="82391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SOM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11F83C6-841F-4718-B396-27A3B40046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86681"/>
            <a:ext cx="4875210" cy="3204517"/>
          </a:xfrm>
        </p:spPr>
        <p:txBody>
          <a:bodyPr>
            <a:normAutofit/>
          </a:bodyPr>
          <a:lstStyle/>
          <a:p>
            <a:r>
              <a:rPr lang="en-US" dirty="0"/>
              <a:t>RPPR – only requires PI Cert</a:t>
            </a:r>
          </a:p>
          <a:p>
            <a:r>
              <a:rPr lang="en-US" dirty="0"/>
              <a:t>Forms needed:</a:t>
            </a:r>
          </a:p>
          <a:p>
            <a:pPr lvl="1"/>
            <a:r>
              <a:rPr lang="en-US" b="1" i="0" dirty="0">
                <a:solidFill>
                  <a:srgbClr val="333333"/>
                </a:solidFill>
                <a:effectLst/>
                <a:latin typeface="Gentona"/>
              </a:rPr>
              <a:t>FillableProgressReportContinuationModforGrantSubgrant03182024P (Attach to Q1233 or Q1426)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002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9CB08FF-D975-4993-8343-675332BAB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Elastic Search – Did you know?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7185C1D-3861-4DDB-80FB-64F065E60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 minute wait (Address Book or new information from a feed)</a:t>
            </a:r>
          </a:p>
          <a:p>
            <a:r>
              <a:rPr lang="en-US" dirty="0"/>
              <a:t>Criteria, criteria, criteria</a:t>
            </a:r>
          </a:p>
          <a:p>
            <a:r>
              <a:rPr lang="en-US" dirty="0"/>
              <a:t>Employee or Personnel </a:t>
            </a:r>
          </a:p>
          <a:p>
            <a:pPr lvl="1"/>
            <a:r>
              <a:rPr lang="en-US" dirty="0"/>
              <a:t>Last Name, First Name</a:t>
            </a:r>
          </a:p>
          <a:p>
            <a:pPr lvl="1"/>
            <a:r>
              <a:rPr lang="en-US" dirty="0"/>
              <a:t>JHEDID</a:t>
            </a:r>
          </a:p>
          <a:p>
            <a:pPr lvl="1"/>
            <a:r>
              <a:rPr lang="en-US" dirty="0"/>
              <a:t>PERNR</a:t>
            </a:r>
          </a:p>
        </p:txBody>
      </p:sp>
    </p:spTree>
    <p:extLst>
      <p:ext uri="{BB962C8B-B14F-4D97-AF65-F5344CB8AC3E}">
        <p14:creationId xmlns:p14="http://schemas.microsoft.com/office/powerpoint/2010/main" val="28825733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TM04033929[[fn=Slate]]</Template>
  <TotalTime>169</TotalTime>
  <Words>272</Words>
  <Application>Microsoft Macintosh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Aptos</vt:lpstr>
      <vt:lpstr>Arial</vt:lpstr>
      <vt:lpstr>Arial Nova</vt:lpstr>
      <vt:lpstr>Castellar</vt:lpstr>
      <vt:lpstr>Century</vt:lpstr>
      <vt:lpstr>Gentona</vt:lpstr>
      <vt:lpstr>Quadon</vt:lpstr>
      <vt:lpstr>Tw Cen MT</vt:lpstr>
      <vt:lpstr>Circuit</vt:lpstr>
      <vt:lpstr>PowerPoint Presentation</vt:lpstr>
      <vt:lpstr>Hot Topics:</vt:lpstr>
      <vt:lpstr>Hot Topics:</vt:lpstr>
      <vt:lpstr>PowerPoint Presentation</vt:lpstr>
      <vt:lpstr>FIBI Limitations</vt:lpstr>
      <vt:lpstr>THIS WEEK’s Hot Topics:</vt:lpstr>
      <vt:lpstr>Progress Report/Continuation/Modification for Grant or Subgrant </vt:lpstr>
      <vt:lpstr>Elastic Search – Did you know?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 Gasior</dc:creator>
  <cp:lastModifiedBy>ORIS</cp:lastModifiedBy>
  <cp:revision>14</cp:revision>
  <dcterms:created xsi:type="dcterms:W3CDTF">2024-03-11T20:59:16Z</dcterms:created>
  <dcterms:modified xsi:type="dcterms:W3CDTF">2024-03-28T17:12:09Z</dcterms:modified>
</cp:coreProperties>
</file>