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1" r:id="rId1"/>
  </p:sldMasterIdLst>
  <p:sldIdLst>
    <p:sldId id="257" r:id="rId2"/>
    <p:sldId id="269" r:id="rId3"/>
    <p:sldId id="270" r:id="rId4"/>
    <p:sldId id="271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200" y="1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2D016860-4639-45CF-9633-FC1DBDC2B33F}" type="datetimeFigureOut">
              <a:rPr lang="en-US" smtClean="0"/>
              <a:t>6/7/24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528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6/7/24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4353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6/7/24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849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6/7/24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954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6/7/24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038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6/7/24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7713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6/7/24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8749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6/7/24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2750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6/7/24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41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6/7/24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97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6/7/24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24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6/7/24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772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6/7/24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7292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6/7/24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354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6/7/24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67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6/7/24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5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016860-4639-45CF-9633-FC1DBDC2B33F}" type="datetimeFigureOut">
              <a:rPr lang="en-US" smtClean="0"/>
              <a:t>6/7/24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876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D016860-4639-45CF-9633-FC1DBDC2B33F}" type="datetimeFigureOut">
              <a:rPr lang="en-US" smtClean="0"/>
              <a:t>6/7/24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ECBAFB91-FD4D-4FEB-86F9-041C8C5908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537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2" r:id="rId1"/>
    <p:sldLayoutId id="2147484133" r:id="rId2"/>
    <p:sldLayoutId id="2147484134" r:id="rId3"/>
    <p:sldLayoutId id="2147484135" r:id="rId4"/>
    <p:sldLayoutId id="2147484136" r:id="rId5"/>
    <p:sldLayoutId id="2147484137" r:id="rId6"/>
    <p:sldLayoutId id="2147484138" r:id="rId7"/>
    <p:sldLayoutId id="2147484139" r:id="rId8"/>
    <p:sldLayoutId id="2147484140" r:id="rId9"/>
    <p:sldLayoutId id="2147484141" r:id="rId10"/>
    <p:sldLayoutId id="2147484142" r:id="rId11"/>
    <p:sldLayoutId id="2147484143" r:id="rId12"/>
    <p:sldLayoutId id="2147484144" r:id="rId13"/>
    <p:sldLayoutId id="2147484145" r:id="rId14"/>
    <p:sldLayoutId id="2147484146" r:id="rId15"/>
    <p:sldLayoutId id="2147484147" r:id="rId16"/>
    <p:sldLayoutId id="214748414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D61B36A5-2F04-4C80-B284-05A0F1110DF2}"/>
              </a:ext>
            </a:extLst>
          </p:cNvPr>
          <p:cNvSpPr/>
          <p:nvPr/>
        </p:nvSpPr>
        <p:spPr>
          <a:xfrm>
            <a:off x="564204" y="525294"/>
            <a:ext cx="2859932" cy="13910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E3FE57F-B1D3-45C4-99CE-F009D23B715D}"/>
              </a:ext>
            </a:extLst>
          </p:cNvPr>
          <p:cNvSpPr/>
          <p:nvPr/>
        </p:nvSpPr>
        <p:spPr>
          <a:xfrm>
            <a:off x="4492319" y="865764"/>
            <a:ext cx="3521413" cy="32393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14629FF-D93E-4689-A865-0A3E4A0B4285}"/>
              </a:ext>
            </a:extLst>
          </p:cNvPr>
          <p:cNvSpPr txBox="1"/>
          <p:nvPr/>
        </p:nvSpPr>
        <p:spPr>
          <a:xfrm>
            <a:off x="2376698" y="4148429"/>
            <a:ext cx="7438604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dirty="0">
                <a:solidFill>
                  <a:srgbClr val="002060"/>
                </a:solidFill>
                <a:latin typeface="Century" panose="02040604050505020304" pitchFamily="18" charset="0"/>
              </a:rPr>
              <a:t>Welcome</a:t>
            </a:r>
            <a:r>
              <a:rPr lang="en-US" sz="8000" dirty="0">
                <a:latin typeface="Castellar" panose="020A0402060406010301" pitchFamily="18" charset="0"/>
              </a:rPr>
              <a:t> </a:t>
            </a:r>
          </a:p>
          <a:p>
            <a:pPr algn="ctr"/>
            <a:endParaRPr lang="en-US" sz="3600" dirty="0">
              <a:latin typeface="Century" panose="020406040505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36C86B8-1CB0-49A8-9C31-9F0337C81B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4229" y="1053163"/>
            <a:ext cx="3222980" cy="286451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4DF8223-AFA2-4B99-A101-BC051DDA91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506" y="682632"/>
            <a:ext cx="2531141" cy="1057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018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81393-00AD-477A-86F6-04DEB0118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57369" y="787625"/>
            <a:ext cx="8610600" cy="1293028"/>
          </a:xfrm>
        </p:spPr>
        <p:txBody>
          <a:bodyPr>
            <a:normAutofit/>
          </a:bodyPr>
          <a:lstStyle/>
          <a:p>
            <a:r>
              <a:rPr lang="en-US" sz="4800" dirty="0"/>
              <a:t>This Week’s Hot Topics: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D2635D-8C97-451C-87DC-3C784E29E30F}"/>
              </a:ext>
            </a:extLst>
          </p:cNvPr>
          <p:cNvSpPr txBox="1"/>
          <p:nvPr/>
        </p:nvSpPr>
        <p:spPr>
          <a:xfrm>
            <a:off x="1016540" y="2242497"/>
            <a:ext cx="9912485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Service Request Enhancement Update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Q1115 Certification Question confusion</a:t>
            </a:r>
            <a:endParaRPr lang="en-US" sz="4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US" sz="4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Common Errors received in a PD and what to do to correct them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pic>
        <p:nvPicPr>
          <p:cNvPr id="6" name="Graphic 5" descr="Fire with solid fill">
            <a:extLst>
              <a:ext uri="{FF2B5EF4-FFF2-40B4-BE49-F238E27FC236}">
                <a16:creationId xmlns:a16="http://schemas.microsoft.com/office/drawing/2014/main" id="{2A2AD319-1F64-4EDC-B3FE-A95CA08258E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93021" y="787625"/>
            <a:ext cx="506839" cy="50683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64E8C9EA-A9B5-4C14-A0B7-99D6181D838F}"/>
              </a:ext>
            </a:extLst>
          </p:cNvPr>
          <p:cNvSpPr/>
          <p:nvPr/>
        </p:nvSpPr>
        <p:spPr>
          <a:xfrm>
            <a:off x="8990279" y="5009843"/>
            <a:ext cx="279964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dirty="0">
                <a:ln w="0"/>
              </a:rPr>
              <a:t>6/6</a:t>
            </a:r>
            <a:r>
              <a:rPr lang="en-US" sz="3600" b="0" cap="none" spc="0" dirty="0">
                <a:ln w="0"/>
                <a:effectLst/>
              </a:rPr>
              <a:t>/24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EE524AD-0964-4E1D-9C79-4880127ED4F2}"/>
              </a:ext>
            </a:extLst>
          </p:cNvPr>
          <p:cNvSpPr/>
          <p:nvPr/>
        </p:nvSpPr>
        <p:spPr>
          <a:xfrm>
            <a:off x="155643" y="5818566"/>
            <a:ext cx="1163428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005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A70C5-28CF-4870-9D0D-8D325CC91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Validations - Errors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FAF58-2103-493B-B3D4-E0BFCEBA8D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499"/>
            <a:ext cx="9201619" cy="3443073"/>
          </a:xfrm>
        </p:spPr>
        <p:txBody>
          <a:bodyPr>
            <a:normAutofit/>
          </a:bodyPr>
          <a:lstStyle/>
          <a:p>
            <a:r>
              <a:rPr lang="en-US" sz="2600" dirty="0"/>
              <a:t>Certification Q1115 – If you answer NO, contact your Research Administration Office</a:t>
            </a:r>
          </a:p>
          <a:p>
            <a:pPr lvl="1"/>
            <a:r>
              <a:rPr lang="en-US" sz="1700" dirty="0"/>
              <a:t>Yes, acknowledges the PI is aware of the new requirement</a:t>
            </a:r>
          </a:p>
          <a:p>
            <a:pPr lvl="1"/>
            <a:r>
              <a:rPr lang="en-US" sz="1700" dirty="0"/>
              <a:t>We are waiting for re-wording from leadership</a:t>
            </a:r>
          </a:p>
          <a:p>
            <a:r>
              <a:rPr lang="en-US" sz="2600" dirty="0"/>
              <a:t>Compliance Questionnaire Agreement </a:t>
            </a:r>
          </a:p>
          <a:p>
            <a:pPr lvl="1"/>
            <a:r>
              <a:rPr lang="en-US" sz="1700" dirty="0"/>
              <a:t>Special Review - Human Subjects, Animal Usage, Stem Cell, DNA, Biohazards, etc.</a:t>
            </a:r>
            <a:endParaRPr lang="en-US" sz="2200" dirty="0"/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121D58D-03F6-4170-BF90-6B278D8F1AE0}"/>
              </a:ext>
            </a:extLst>
          </p:cNvPr>
          <p:cNvSpPr/>
          <p:nvPr/>
        </p:nvSpPr>
        <p:spPr>
          <a:xfrm rot="946952">
            <a:off x="8568341" y="4001870"/>
            <a:ext cx="311976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b="0" cap="none" spc="0" dirty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Reference document can</a:t>
            </a:r>
          </a:p>
          <a:p>
            <a:pPr algn="ctr"/>
            <a:r>
              <a:rPr lang="en-US" b="0" cap="none" spc="0" dirty="0">
                <a:ln w="0"/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be found on our website</a:t>
            </a:r>
          </a:p>
        </p:txBody>
      </p:sp>
    </p:spTree>
    <p:extLst>
      <p:ext uri="{BB962C8B-B14F-4D97-AF65-F5344CB8AC3E}">
        <p14:creationId xmlns:p14="http://schemas.microsoft.com/office/powerpoint/2010/main" val="3265831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321BC-BF24-4CA2-BB78-4644DE33C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F38FD-723B-40B0-902D-B617A0CEE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SAP RESP COST CENTER </a:t>
            </a:r>
          </a:p>
          <a:p>
            <a:pPr lvl="1"/>
            <a:r>
              <a:rPr lang="en-US" sz="1800" dirty="0"/>
              <a:t>10 digits = Cost Center</a:t>
            </a:r>
          </a:p>
          <a:p>
            <a:pPr lvl="1"/>
            <a:r>
              <a:rPr lang="en-US" sz="1800" dirty="0"/>
              <a:t>First 8 digits must match the lead unit</a:t>
            </a:r>
          </a:p>
          <a:p>
            <a:r>
              <a:rPr lang="en-US" sz="2800" dirty="0"/>
              <a:t>International Questionnaire – </a:t>
            </a:r>
          </a:p>
          <a:p>
            <a:pPr lvl="1"/>
            <a:r>
              <a:rPr lang="en-US" sz="1800" dirty="0"/>
              <a:t>Q1055 and Q1056</a:t>
            </a:r>
          </a:p>
          <a:p>
            <a:pPr lvl="1"/>
            <a:r>
              <a:rPr lang="en-US" sz="1800" dirty="0"/>
              <a:t>Personnel and Organizations don’t agree with International Questionnaire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8487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6359</TotalTime>
  <Words>126</Words>
  <Application>Microsoft Macintosh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Castellar</vt:lpstr>
      <vt:lpstr>Century</vt:lpstr>
      <vt:lpstr>Century Gothic</vt:lpstr>
      <vt:lpstr>Symbol</vt:lpstr>
      <vt:lpstr>Wingdings 3</vt:lpstr>
      <vt:lpstr>Ion Boardroom</vt:lpstr>
      <vt:lpstr>PowerPoint Presentation</vt:lpstr>
      <vt:lpstr>This Week’s Hot Topics:</vt:lpstr>
      <vt:lpstr>Common Validations - Errors</vt:lpstr>
      <vt:lpstr>Cont.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 Gasior</dc:creator>
  <cp:lastModifiedBy>Ellen Morthole</cp:lastModifiedBy>
  <cp:revision>59</cp:revision>
  <dcterms:created xsi:type="dcterms:W3CDTF">2024-03-11T20:59:16Z</dcterms:created>
  <dcterms:modified xsi:type="dcterms:W3CDTF">2024-06-07T13:36:31Z</dcterms:modified>
</cp:coreProperties>
</file>