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7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6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5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27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002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20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65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72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33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5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2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5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7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0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0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4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00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>
            <a:off x="2907956" y="4533163"/>
            <a:ext cx="637608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atin typeface="Century" panose="02040604050505020304" pitchFamily="18" charset="0"/>
              </a:rPr>
              <a:t>Welcome</a:t>
            </a:r>
            <a:r>
              <a:rPr lang="en-US" sz="8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A2CCFA-0544-4B18-9E2C-9DC048C06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22" y="914400"/>
            <a:ext cx="5984562" cy="27048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25C4DA-0717-46A8-8CE1-153B3E8F9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579" y="2837793"/>
            <a:ext cx="2670647" cy="116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81393-00AD-477A-86F6-04DEB011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This Week’s Hot Topics: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D2635D-8C97-451C-87DC-3C784E29E30F}"/>
              </a:ext>
            </a:extLst>
          </p:cNvPr>
          <p:cNvSpPr txBox="1"/>
          <p:nvPr/>
        </p:nvSpPr>
        <p:spPr>
          <a:xfrm>
            <a:off x="943583" y="2237680"/>
            <a:ext cx="9912485" cy="24142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Service Request Category and Types  </a:t>
            </a:r>
          </a:p>
          <a:p>
            <a:pPr marL="800100" lvl="1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chemeClr val="bg1"/>
                </a:solidFill>
                <a:effectLst/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Discuss when to use SRs </a:t>
            </a:r>
          </a:p>
          <a:p>
            <a:pPr marL="800100" lvl="1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chemeClr val="bg1"/>
                </a:solidFill>
                <a:effectLst/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Review SOM and JHURA differences</a:t>
            </a:r>
          </a:p>
          <a:p>
            <a:pPr marL="800100" lvl="1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chemeClr val="bg1"/>
                </a:solidFill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Jessica Atlass Roscoe from SOM ORA will present</a:t>
            </a:r>
            <a:endParaRPr lang="en-US" sz="3200" dirty="0">
              <a:solidFill>
                <a:schemeClr val="bg1"/>
              </a:solidFill>
              <a:effectLst/>
              <a:latin typeface="Apto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Fire with solid fill">
            <a:extLst>
              <a:ext uri="{FF2B5EF4-FFF2-40B4-BE49-F238E27FC236}">
                <a16:creationId xmlns:a16="http://schemas.microsoft.com/office/drawing/2014/main" id="{2A2AD319-1F64-4EDC-B3FE-A95CA0825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6755" y="753228"/>
            <a:ext cx="914400" cy="9144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4E8C9EA-A9B5-4C14-A0B7-99D6181D838F}"/>
              </a:ext>
            </a:extLst>
          </p:cNvPr>
          <p:cNvSpPr/>
          <p:nvPr/>
        </p:nvSpPr>
        <p:spPr>
          <a:xfrm>
            <a:off x="7842847" y="899889"/>
            <a:ext cx="27996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</a:rPr>
              <a:t>4</a:t>
            </a:r>
            <a:r>
              <a:rPr lang="en-US" sz="3600" b="0" cap="none" spc="0" dirty="0">
                <a:ln w="0"/>
                <a:effectLst/>
              </a:rPr>
              <a:t>/25/24</a:t>
            </a:r>
          </a:p>
        </p:txBody>
      </p:sp>
    </p:spTree>
    <p:extLst>
      <p:ext uri="{BB962C8B-B14F-4D97-AF65-F5344CB8AC3E}">
        <p14:creationId xmlns:p14="http://schemas.microsoft.com/office/powerpoint/2010/main" val="351900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A8202-720F-4E3C-9E43-FDA743301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Proposal Vs. Service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44F02-DF8B-4824-88C0-34CE074B7C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Proposal</a:t>
            </a:r>
          </a:p>
          <a:p>
            <a:r>
              <a:rPr lang="en-US" dirty="0">
                <a:solidFill>
                  <a:schemeClr val="bg1"/>
                </a:solidFill>
              </a:rPr>
              <a:t>Creates an IPN</a:t>
            </a:r>
          </a:p>
          <a:p>
            <a:r>
              <a:rPr lang="en-US" dirty="0">
                <a:solidFill>
                  <a:schemeClr val="bg1"/>
                </a:solidFill>
              </a:rPr>
              <a:t>Account for funding that has not been accounted for previously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AAE5B-95D3-41E5-9C42-B9103FE5CE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Service Request</a:t>
            </a:r>
          </a:p>
          <a:p>
            <a:r>
              <a:rPr lang="en-US" dirty="0">
                <a:solidFill>
                  <a:schemeClr val="bg1"/>
                </a:solidFill>
              </a:rPr>
              <a:t>Does not create an IPN</a:t>
            </a:r>
          </a:p>
          <a:p>
            <a:r>
              <a:rPr lang="en-US" dirty="0">
                <a:solidFill>
                  <a:schemeClr val="bg1"/>
                </a:solidFill>
              </a:rPr>
              <a:t>May or may not involve funding</a:t>
            </a:r>
          </a:p>
          <a:p>
            <a:r>
              <a:rPr lang="en-US" dirty="0">
                <a:solidFill>
                  <a:schemeClr val="bg1"/>
                </a:solidFill>
              </a:rPr>
              <a:t>If funding is involved, it was previously accounted for in a Proposal</a:t>
            </a:r>
          </a:p>
          <a:p>
            <a:r>
              <a:rPr lang="en-US" dirty="0">
                <a:solidFill>
                  <a:schemeClr val="bg1"/>
                </a:solidFill>
              </a:rPr>
              <a:t>Prior Approvals</a:t>
            </a:r>
          </a:p>
          <a:p>
            <a:r>
              <a:rPr lang="en-US" dirty="0">
                <a:solidFill>
                  <a:schemeClr val="bg1"/>
                </a:solidFill>
              </a:rPr>
              <a:t>No Cost Extensions</a:t>
            </a:r>
          </a:p>
          <a:p>
            <a:r>
              <a:rPr lang="en-US" dirty="0">
                <a:solidFill>
                  <a:schemeClr val="bg1"/>
                </a:solidFill>
              </a:rPr>
              <a:t>Progress Reports (RPPR)</a:t>
            </a:r>
          </a:p>
          <a:p>
            <a:r>
              <a:rPr lang="en-US" dirty="0">
                <a:solidFill>
                  <a:schemeClr val="bg1"/>
                </a:solidFill>
              </a:rPr>
              <a:t>Pre-Award Requests</a:t>
            </a:r>
          </a:p>
          <a:p>
            <a:r>
              <a:rPr lang="en-US" dirty="0">
                <a:solidFill>
                  <a:schemeClr val="bg1"/>
                </a:solidFill>
              </a:rPr>
              <a:t>New Sponsor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840B9A-55FE-4AB1-BED1-51965AF0E5B9}"/>
              </a:ext>
            </a:extLst>
          </p:cNvPr>
          <p:cNvSpPr txBox="1"/>
          <p:nvPr/>
        </p:nvSpPr>
        <p:spPr>
          <a:xfrm>
            <a:off x="10739336" y="875489"/>
            <a:ext cx="1245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Both </a:t>
            </a:r>
          </a:p>
          <a:p>
            <a:r>
              <a:rPr lang="en-US" dirty="0"/>
              <a:t>SOM and JHURA</a:t>
            </a:r>
          </a:p>
        </p:txBody>
      </p:sp>
    </p:spTree>
    <p:extLst>
      <p:ext uri="{BB962C8B-B14F-4D97-AF65-F5344CB8AC3E}">
        <p14:creationId xmlns:p14="http://schemas.microsoft.com/office/powerpoint/2010/main" val="198906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A8202-720F-4E3C-9E43-FDA743301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 - Service Requests in Fibi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44F02-DF8B-4824-88C0-34CE074B7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36873"/>
            <a:ext cx="10428668" cy="3849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Progress Report/</a:t>
            </a:r>
            <a:r>
              <a:rPr lang="en-US" b="1" dirty="0">
                <a:solidFill>
                  <a:schemeClr val="bg1"/>
                </a:solidFill>
                <a:highlight>
                  <a:srgbClr val="C0C0C0"/>
                </a:highlight>
              </a:rPr>
              <a:t>Continuation/Modification of a Grant/Subgrant </a:t>
            </a:r>
            <a:r>
              <a:rPr lang="en-US" dirty="0">
                <a:solidFill>
                  <a:schemeClr val="bg1"/>
                </a:solidFill>
              </a:rPr>
              <a:t>– Links to an award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Funded Contract Modification </a:t>
            </a:r>
            <a:r>
              <a:rPr lang="en-US" dirty="0">
                <a:solidFill>
                  <a:schemeClr val="bg1"/>
                </a:solidFill>
              </a:rPr>
              <a:t>– Links to an award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Unfunded Collaboration </a:t>
            </a:r>
            <a:r>
              <a:rPr lang="en-US" dirty="0">
                <a:solidFill>
                  <a:schemeClr val="bg1"/>
                </a:solidFill>
              </a:rPr>
              <a:t>– Service Request Category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 Nova" panose="020B05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Modification of an Unfunded Contract </a:t>
            </a:r>
            <a:r>
              <a:rPr lang="en-US" dirty="0">
                <a:solidFill>
                  <a:schemeClr val="bg1"/>
                </a:solidFill>
              </a:rPr>
              <a:t>– Service Request Category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MTA</a:t>
            </a:r>
            <a:r>
              <a:rPr lang="en-US" dirty="0">
                <a:solidFill>
                  <a:schemeClr val="bg1"/>
                </a:solidFill>
              </a:rPr>
              <a:t> – Service Request Category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2"/>
                </a:solidFill>
              </a:rPr>
              <a:t>Outside of Fibi: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2"/>
                </a:solidFill>
              </a:rPr>
              <a:t>Data Use Agreements and CDA/NDA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356D47-B5A4-4854-89F7-AD5FBFDF4702}"/>
              </a:ext>
            </a:extLst>
          </p:cNvPr>
          <p:cNvSpPr txBox="1"/>
          <p:nvPr/>
        </p:nvSpPr>
        <p:spPr>
          <a:xfrm>
            <a:off x="10710153" y="921811"/>
            <a:ext cx="1313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JHURA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Use JAWS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145D7C-4C13-40CB-A6D0-1A3C9F886CA0}"/>
              </a:ext>
            </a:extLst>
          </p:cNvPr>
          <p:cNvSpPr/>
          <p:nvPr/>
        </p:nvSpPr>
        <p:spPr>
          <a:xfrm rot="20711961">
            <a:off x="6532547" y="5232684"/>
            <a:ext cx="515807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effectLst/>
              </a:rPr>
              <a:t>When in doubt contact your </a:t>
            </a:r>
          </a:p>
          <a:p>
            <a:pPr algn="ctr"/>
            <a:r>
              <a:rPr lang="en-US" sz="2800" b="0" cap="none" spc="0" dirty="0">
                <a:ln w="0"/>
                <a:effectLst/>
              </a:rPr>
              <a:t>Research Administration Office</a:t>
            </a:r>
            <a:endParaRPr lang="en-US" sz="5400" b="0" cap="none" spc="0" dirty="0">
              <a:ln w="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35918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6070</TotalTime>
  <Words>166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Arial</vt:lpstr>
      <vt:lpstr>Arial Nova</vt:lpstr>
      <vt:lpstr>Castellar</vt:lpstr>
      <vt:lpstr>Century</vt:lpstr>
      <vt:lpstr>Symbol</vt:lpstr>
      <vt:lpstr>Trebuchet MS</vt:lpstr>
      <vt:lpstr>Berlin</vt:lpstr>
      <vt:lpstr>PowerPoint Presentation</vt:lpstr>
      <vt:lpstr>This Week’s Hot Topics:</vt:lpstr>
      <vt:lpstr>Proposal Vs. Service Request</vt:lpstr>
      <vt:lpstr>SOM - Service Requests in Fibi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Angel Gasior</cp:lastModifiedBy>
  <cp:revision>37</cp:revision>
  <dcterms:created xsi:type="dcterms:W3CDTF">2024-03-11T20:59:16Z</dcterms:created>
  <dcterms:modified xsi:type="dcterms:W3CDTF">2024-04-24T14:08:17Z</dcterms:modified>
</cp:coreProperties>
</file>