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3" r:id="rId1"/>
  </p:sldMasterIdLst>
  <p:sldIdLst>
    <p:sldId id="257" r:id="rId2"/>
    <p:sldId id="309" r:id="rId3"/>
    <p:sldId id="310" r:id="rId4"/>
    <p:sldId id="311" r:id="rId5"/>
    <p:sldId id="312" r:id="rId6"/>
    <p:sldId id="27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256" y="19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2D016860-4639-45CF-9633-FC1DBDC2B33F}" type="datetimeFigureOut">
              <a:rPr lang="en-US" smtClean="0"/>
              <a:t>8/15/24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063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8/15/24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559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8/15/24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0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8/15/24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020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D016860-4639-45CF-9633-FC1DBDC2B33F}" type="datetimeFigureOut">
              <a:rPr lang="en-US" smtClean="0"/>
              <a:t>8/15/24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7245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8/15/24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2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8/15/24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180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8/15/24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2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8/15/24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924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8/15/24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51362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2D016860-4639-45CF-9633-FC1DBDC2B33F}" type="datetimeFigureOut">
              <a:rPr lang="en-US" smtClean="0"/>
              <a:t>8/15/24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3373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D016860-4639-45CF-9633-FC1DBDC2B33F}" type="datetimeFigureOut">
              <a:rPr lang="en-US" smtClean="0"/>
              <a:t>8/15/24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342526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4" r:id="rId1"/>
    <p:sldLayoutId id="2147484235" r:id="rId2"/>
    <p:sldLayoutId id="2147484236" r:id="rId3"/>
    <p:sldLayoutId id="2147484237" r:id="rId4"/>
    <p:sldLayoutId id="2147484238" r:id="rId5"/>
    <p:sldLayoutId id="2147484239" r:id="rId6"/>
    <p:sldLayoutId id="2147484240" r:id="rId7"/>
    <p:sldLayoutId id="2147484241" r:id="rId8"/>
    <p:sldLayoutId id="2147484242" r:id="rId9"/>
    <p:sldLayoutId id="2147484243" r:id="rId10"/>
    <p:sldLayoutId id="21474842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82345/3-underline-flourishes-by-jart-182345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714629FF-D93E-4689-A865-0A3E4A0B4285}"/>
              </a:ext>
            </a:extLst>
          </p:cNvPr>
          <p:cNvSpPr txBox="1"/>
          <p:nvPr/>
        </p:nvSpPr>
        <p:spPr>
          <a:xfrm>
            <a:off x="708765" y="2802681"/>
            <a:ext cx="74386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2060"/>
                </a:solidFill>
                <a:latin typeface="Century" panose="02040604050505020304" pitchFamily="18" charset="0"/>
              </a:rPr>
              <a:t>Welcome</a:t>
            </a:r>
            <a:r>
              <a:rPr lang="en-US" sz="8000" dirty="0">
                <a:latin typeface="Castellar" panose="020A0402060406010301" pitchFamily="18" charset="0"/>
              </a:rPr>
              <a:t> </a:t>
            </a:r>
          </a:p>
          <a:p>
            <a:pPr algn="ctr"/>
            <a:endParaRPr lang="en-US" sz="3600" dirty="0">
              <a:latin typeface="Century" panose="020406040505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6C86B8-1CB0-49A8-9C31-9F0337C81B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933" y="1915068"/>
            <a:ext cx="2869181" cy="287601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4DF8223-AFA2-4B99-A101-BC051DDA91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572" y="1546232"/>
            <a:ext cx="1992639" cy="83290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092A016-6044-4938-B3ED-96A0899D63AD}"/>
              </a:ext>
            </a:extLst>
          </p:cNvPr>
          <p:cNvSpPr/>
          <p:nvPr/>
        </p:nvSpPr>
        <p:spPr>
          <a:xfrm>
            <a:off x="4710289" y="1391848"/>
            <a:ext cx="279964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effectLst/>
              </a:rPr>
              <a:t>8/15/24</a:t>
            </a:r>
          </a:p>
        </p:txBody>
      </p:sp>
    </p:spTree>
    <p:extLst>
      <p:ext uri="{BB962C8B-B14F-4D97-AF65-F5344CB8AC3E}">
        <p14:creationId xmlns:p14="http://schemas.microsoft.com/office/powerpoint/2010/main" val="1737018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olidDmn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73E5411-9C34-4488-BD93-26D0224DF6FF}"/>
              </a:ext>
            </a:extLst>
          </p:cNvPr>
          <p:cNvSpPr txBox="1"/>
          <p:nvPr/>
        </p:nvSpPr>
        <p:spPr>
          <a:xfrm>
            <a:off x="549730" y="610136"/>
            <a:ext cx="627561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Unlock </a:t>
            </a:r>
            <a:endParaRPr lang="en-US" sz="3200" dirty="0"/>
          </a:p>
          <a:p>
            <a:r>
              <a:rPr lang="en-US" sz="3600" dirty="0"/>
              <a:t>PD, SR, Certification</a:t>
            </a:r>
          </a:p>
          <a:p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Go to the lock icon next to your name and click on unlock under the actions column.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Avoid locking issues by going to the Dashboard</a:t>
            </a:r>
          </a:p>
          <a:p>
            <a:endParaRPr lang="en-US" sz="3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D4E4D11-2B6A-4813-A5BD-18861434E8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4567" y="353661"/>
            <a:ext cx="5458961" cy="427368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BD7B679-05BF-40DE-B9A6-047E82471775}"/>
              </a:ext>
            </a:extLst>
          </p:cNvPr>
          <p:cNvSpPr txBox="1"/>
          <p:nvPr/>
        </p:nvSpPr>
        <p:spPr>
          <a:xfrm>
            <a:off x="549730" y="5404758"/>
            <a:ext cx="111088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For more information, go to oris.jhu.edu &gt; Guides &gt; Unlock a PD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003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6CE8D-63DE-4383-B907-398BA158C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Service Requests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16B61-FD01-437A-962A-542DC416F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Subject Lines</a:t>
            </a:r>
          </a:p>
          <a:p>
            <a:r>
              <a:rPr lang="en-US" sz="4400" dirty="0"/>
              <a:t>Why does the submit button not show?</a:t>
            </a:r>
          </a:p>
          <a:p>
            <a:r>
              <a:rPr lang="en-US" sz="4400" dirty="0"/>
              <a:t>Enhancements and Updates</a:t>
            </a:r>
          </a:p>
          <a:p>
            <a:pPr lvl="1"/>
            <a:r>
              <a:rPr lang="en-US" sz="4000" dirty="0"/>
              <a:t>Recall, Deactivate, and add a Personnel tab for certifications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42884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F10FB78-5910-485B-ABCD-6F31852434BF}"/>
              </a:ext>
            </a:extLst>
          </p:cNvPr>
          <p:cNvSpPr/>
          <p:nvPr/>
        </p:nvSpPr>
        <p:spPr>
          <a:xfrm>
            <a:off x="4653643" y="293914"/>
            <a:ext cx="2759528" cy="1028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Update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48CCC3-998B-4038-A777-5F7C162E9D90}"/>
              </a:ext>
            </a:extLst>
          </p:cNvPr>
          <p:cNvSpPr txBox="1"/>
          <p:nvPr/>
        </p:nvSpPr>
        <p:spPr>
          <a:xfrm>
            <a:off x="599077" y="1646646"/>
            <a:ext cx="11105243" cy="458587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dirty="0"/>
              <a:t>IP Summary - includes the Proposal Preparer Contact</a:t>
            </a:r>
          </a:p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Business scenario</a:t>
            </a:r>
            <a:r>
              <a:rPr lang="en-US" sz="3200" dirty="0"/>
              <a:t> – The user does not have access to all cost centers/lead units, but all users can access all IP records.  This information now gives the user a contact they can reach for more information if needed. </a:t>
            </a:r>
          </a:p>
          <a:p>
            <a:endParaRPr lang="en-US" sz="3200" dirty="0"/>
          </a:p>
          <a:p>
            <a:r>
              <a:rPr lang="en-US" sz="3200" dirty="0"/>
              <a:t>STEPS:</a:t>
            </a:r>
          </a:p>
          <a:p>
            <a:r>
              <a:rPr lang="en-US" sz="3200" dirty="0"/>
              <a:t>1.  Go to IP record.</a:t>
            </a:r>
          </a:p>
          <a:p>
            <a:r>
              <a:rPr lang="en-US" sz="3200" dirty="0"/>
              <a:t>2.  Print the IP Summary or review the Other tab for the contact.</a:t>
            </a:r>
          </a:p>
        </p:txBody>
      </p:sp>
    </p:spTree>
    <p:extLst>
      <p:ext uri="{BB962C8B-B14F-4D97-AF65-F5344CB8AC3E}">
        <p14:creationId xmlns:p14="http://schemas.microsoft.com/office/powerpoint/2010/main" val="3216394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73E5411-9C34-4488-BD93-26D0224DF6FF}"/>
              </a:ext>
            </a:extLst>
          </p:cNvPr>
          <p:cNvSpPr txBox="1"/>
          <p:nvPr/>
        </p:nvSpPr>
        <p:spPr>
          <a:xfrm>
            <a:off x="549730" y="610136"/>
            <a:ext cx="10951390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800" b="1" dirty="0"/>
              <a:t>This Weekend - </a:t>
            </a:r>
            <a:r>
              <a:rPr lang="en-US" sz="3600" b="1" dirty="0"/>
              <a:t>Service Request Update</a:t>
            </a:r>
          </a:p>
          <a:p>
            <a:r>
              <a:rPr lang="en-US" sz="3200" dirty="0"/>
              <a:t>1.	Service Requests will have a slight change to their questionnaires.  </a:t>
            </a:r>
          </a:p>
          <a:p>
            <a:r>
              <a:rPr lang="en-US" sz="3200" dirty="0"/>
              <a:t>This will affect: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Unfunded Collaboration (SOM only)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Material Transfer Agreement (SOM only)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Modification of an Unfunded Contract (SOM only)</a:t>
            </a:r>
          </a:p>
          <a:p>
            <a:r>
              <a:rPr lang="en-US" sz="3200" dirty="0"/>
              <a:t>2.	</a:t>
            </a:r>
            <a:r>
              <a:rPr lang="en-US" sz="3200" dirty="0" err="1"/>
              <a:t>Pre-award</a:t>
            </a:r>
            <a:r>
              <a:rPr lang="en-US" sz="3200" dirty="0"/>
              <a:t> Requests will have a new question added.</a:t>
            </a:r>
          </a:p>
          <a:p>
            <a:endParaRPr lang="en-US" sz="3200" dirty="0"/>
          </a:p>
          <a:p>
            <a:r>
              <a:rPr lang="en-US" sz="3200" dirty="0"/>
              <a:t>Service Requests that were begun this week, but not completed, may need to have the updated questionnaires answered.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21648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D8F95D0-B50E-4323-805C-056795BB4748}"/>
              </a:ext>
            </a:extLst>
          </p:cNvPr>
          <p:cNvSpPr/>
          <p:nvPr/>
        </p:nvSpPr>
        <p:spPr>
          <a:xfrm>
            <a:off x="635000" y="1024789"/>
            <a:ext cx="10934700" cy="227754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0" cap="none" spc="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entury Gothic" panose="020B0502020202020204" pitchFamily="34" charset="0"/>
              </a:rPr>
              <a:t>Next Bits is on </a:t>
            </a:r>
          </a:p>
          <a:p>
            <a:pPr algn="ctr"/>
            <a:r>
              <a:rPr lang="en-US" sz="5400" b="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entury Gothic" panose="020B0502020202020204" pitchFamily="34" charset="0"/>
              </a:rPr>
              <a:t>Thursday, </a:t>
            </a:r>
            <a:r>
              <a:rPr lang="en-US" sz="5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entury Gothic" panose="020B0502020202020204" pitchFamily="34" charset="0"/>
              </a:rPr>
              <a:t>September 19</a:t>
            </a:r>
            <a:r>
              <a:rPr lang="en-US" sz="5400" b="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entury Gothic" panose="020B0502020202020204" pitchFamily="34" charset="0"/>
              </a:rPr>
              <a:t>th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3910693-357E-4258-9B0B-802CFD58C42B}"/>
              </a:ext>
            </a:extLst>
          </p:cNvPr>
          <p:cNvSpPr/>
          <p:nvPr/>
        </p:nvSpPr>
        <p:spPr>
          <a:xfrm>
            <a:off x="2247035" y="4432827"/>
            <a:ext cx="76979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>
                    <a:lumMod val="50000"/>
                  </a:schemeClr>
                </a:solidFill>
                <a:effectLst/>
                <a:latin typeface="Century Gothic" panose="020B0502020202020204" pitchFamily="34" charset="0"/>
              </a:rPr>
              <a:t>Register at oris.jhu.edu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4F3F030-E56B-43AD-8773-F403D3B4F3F7}"/>
              </a:ext>
            </a:extLst>
          </p:cNvPr>
          <p:cNvSpPr/>
          <p:nvPr/>
        </p:nvSpPr>
        <p:spPr>
          <a:xfrm>
            <a:off x="527810" y="5963428"/>
            <a:ext cx="11136382" cy="5500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F687B32-23E7-47F6-B39E-BE3CB7728E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b="91955"/>
          <a:stretch/>
        </p:blipFill>
        <p:spPr>
          <a:xfrm>
            <a:off x="4222349" y="4110665"/>
            <a:ext cx="3610950" cy="18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3749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6817</TotalTime>
  <Words>247</Words>
  <Application>Microsoft Macintosh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Castellar</vt:lpstr>
      <vt:lpstr>Century</vt:lpstr>
      <vt:lpstr>Century Gothic</vt:lpstr>
      <vt:lpstr>Garamond</vt:lpstr>
      <vt:lpstr>Savon</vt:lpstr>
      <vt:lpstr>PowerPoint Presentation</vt:lpstr>
      <vt:lpstr>PowerPoint Presentation</vt:lpstr>
      <vt:lpstr>Service Requests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 Gasior</dc:creator>
  <cp:lastModifiedBy>Ellen Morthole</cp:lastModifiedBy>
  <cp:revision>93</cp:revision>
  <dcterms:created xsi:type="dcterms:W3CDTF">2024-03-11T20:59:16Z</dcterms:created>
  <dcterms:modified xsi:type="dcterms:W3CDTF">2024-08-15T16:53:51Z</dcterms:modified>
</cp:coreProperties>
</file>