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3" r:id="rId1"/>
  </p:sldMasterIdLst>
  <p:sldIdLst>
    <p:sldId id="257" r:id="rId2"/>
    <p:sldId id="269" r:id="rId3"/>
    <p:sldId id="270" r:id="rId4"/>
    <p:sldId id="271" r:id="rId5"/>
    <p:sldId id="273" r:id="rId6"/>
    <p:sldId id="274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1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0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3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52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2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7/18/24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1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7/18/24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1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7/18/24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2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D016860-4639-45CF-9633-FC1DBDC2B33F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03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2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D016860-4639-45CF-9633-FC1DBDC2B33F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39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76" r:id="rId3"/>
    <p:sldLayoutId id="2147484177" r:id="rId4"/>
    <p:sldLayoutId id="2147484178" r:id="rId5"/>
    <p:sldLayoutId id="2147484179" r:id="rId6"/>
    <p:sldLayoutId id="2147484180" r:id="rId7"/>
    <p:sldLayoutId id="2147484181" r:id="rId8"/>
    <p:sldLayoutId id="2147484182" r:id="rId9"/>
    <p:sldLayoutId id="2147484183" r:id="rId10"/>
    <p:sldLayoutId id="21474841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ris.jhu.edu/" TargetMode="External"/><Relationship Id="rId2" Type="http://schemas.openxmlformats.org/officeDocument/2006/relationships/hyperlink" Target="https://sp.ssc.jhu.edu/form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ris.jhu.edu/roles-reques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ris.jhu.edu/wp-content/uploads/2024/06/ApprovalDelegation061724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QCHelp@jhu.edu" TargetMode="External"/><Relationship Id="rId2" Type="http://schemas.openxmlformats.org/officeDocument/2006/relationships/hyperlink" Target="https://apps.finance.jhu.edu/ocex/search_front_grant_documents.j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82345/3-underline-flourishes-by-jart-18234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61B36A5-2F04-4C80-B284-05A0F1110DF2}"/>
              </a:ext>
            </a:extLst>
          </p:cNvPr>
          <p:cNvSpPr/>
          <p:nvPr/>
        </p:nvSpPr>
        <p:spPr>
          <a:xfrm>
            <a:off x="564204" y="525294"/>
            <a:ext cx="2859932" cy="1391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3FE57F-B1D3-45C4-99CE-F009D23B715D}"/>
              </a:ext>
            </a:extLst>
          </p:cNvPr>
          <p:cNvSpPr/>
          <p:nvPr/>
        </p:nvSpPr>
        <p:spPr>
          <a:xfrm>
            <a:off x="4492319" y="865764"/>
            <a:ext cx="3521413" cy="32393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4629FF-D93E-4689-A865-0A3E4A0B4285}"/>
              </a:ext>
            </a:extLst>
          </p:cNvPr>
          <p:cNvSpPr txBox="1"/>
          <p:nvPr/>
        </p:nvSpPr>
        <p:spPr>
          <a:xfrm>
            <a:off x="2376698" y="4148429"/>
            <a:ext cx="7438604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rgbClr val="002060"/>
                </a:solidFill>
                <a:latin typeface="Century" panose="02040604050505020304" pitchFamily="18" charset="0"/>
              </a:rPr>
              <a:t>Welcome</a:t>
            </a:r>
            <a:r>
              <a:rPr lang="en-US" sz="8000" dirty="0">
                <a:latin typeface="Castellar" panose="020A0402060406010301" pitchFamily="18" charset="0"/>
              </a:rPr>
              <a:t> </a:t>
            </a:r>
          </a:p>
          <a:p>
            <a:pPr algn="ctr"/>
            <a:endParaRPr lang="en-US" sz="3600" dirty="0">
              <a:latin typeface="Century" panose="020406040505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6C86B8-1CB0-49A8-9C31-9F0337C81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229" y="1053163"/>
            <a:ext cx="3222980" cy="28645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DF8223-AFA2-4B99-A101-BC051DDA9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06" y="682632"/>
            <a:ext cx="2531141" cy="105798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092A016-6044-4938-B3ED-96A0899D63AD}"/>
              </a:ext>
            </a:extLst>
          </p:cNvPr>
          <p:cNvSpPr/>
          <p:nvPr/>
        </p:nvSpPr>
        <p:spPr>
          <a:xfrm>
            <a:off x="8337647" y="393103"/>
            <a:ext cx="27996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</a:rPr>
              <a:t>7/18</a:t>
            </a:r>
            <a:r>
              <a:rPr lang="en-US" sz="3600" b="0" cap="none" spc="0" dirty="0">
                <a:ln w="0"/>
                <a:effectLst/>
              </a:rPr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173701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81393-00AD-477A-86F6-04DEB011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869" y="393103"/>
            <a:ext cx="8610600" cy="1293028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accent1">
                    <a:lumMod val="50000"/>
                  </a:schemeClr>
                </a:solidFill>
                <a:latin typeface="Century" panose="02040604050505020304" pitchFamily="18" charset="0"/>
              </a:rPr>
              <a:t>SR Update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D2635D-8C97-451C-87DC-3C784E29E30F}"/>
              </a:ext>
            </a:extLst>
          </p:cNvPr>
          <p:cNvSpPr txBox="1"/>
          <p:nvPr/>
        </p:nvSpPr>
        <p:spPr>
          <a:xfrm>
            <a:off x="855484" y="2243045"/>
            <a:ext cx="9912485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3600" b="1" dirty="0"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Service Request Enhancement 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 b="1" dirty="0">
                <a:latin typeface="Century" panose="02040604050505020304" pitchFamily="18" charset="0"/>
                <a:ea typeface="Calibri" panose="020F0502020204030204" pitchFamily="34" charset="0"/>
              </a:rPr>
              <a:t>Recall </a:t>
            </a:r>
            <a:r>
              <a:rPr lang="en-US" sz="2800" dirty="0">
                <a:latin typeface="Century" panose="02040604050505020304" pitchFamily="18" charset="0"/>
                <a:ea typeface="Calibri" panose="020F0502020204030204" pitchFamily="34" charset="0"/>
              </a:rPr>
              <a:t>– coming in an upcoming version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 b="1" dirty="0">
                <a:effectLst/>
                <a:latin typeface="Century" panose="02040604050505020304" pitchFamily="18" charset="0"/>
                <a:ea typeface="Calibri" panose="020F0502020204030204" pitchFamily="34" charset="0"/>
              </a:rPr>
              <a:t>Deactivate</a:t>
            </a:r>
            <a:r>
              <a:rPr lang="en-US" sz="2800" dirty="0">
                <a:effectLst/>
                <a:latin typeface="Century" panose="02040604050505020304" pitchFamily="18" charset="0"/>
                <a:ea typeface="Calibri" panose="020F0502020204030204" pitchFamily="34" charset="0"/>
              </a:rPr>
              <a:t> – coming in an upcoming version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 b="1" dirty="0">
                <a:latin typeface="Century" panose="02040604050505020304" pitchFamily="18" charset="0"/>
                <a:ea typeface="Calibri" panose="020F0502020204030204" pitchFamily="34" charset="0"/>
              </a:rPr>
              <a:t>Date Created </a:t>
            </a:r>
            <a:r>
              <a:rPr lang="en-US" sz="2800" dirty="0">
                <a:latin typeface="Century" panose="02040604050505020304" pitchFamily="18" charset="0"/>
                <a:ea typeface="Calibri" panose="020F0502020204030204" pitchFamily="34" charset="0"/>
              </a:rPr>
              <a:t>Column is being added to the SR Search</a:t>
            </a:r>
            <a:endParaRPr lang="en-US" sz="2800" dirty="0">
              <a:effectLst/>
              <a:latin typeface="Century" panose="02040604050505020304" pitchFamily="18" charset="0"/>
              <a:ea typeface="Calibri" panose="020F050202020403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 b="1" dirty="0">
                <a:latin typeface="Century" panose="02040604050505020304" pitchFamily="18" charset="0"/>
                <a:ea typeface="Calibri" panose="020F0502020204030204" pitchFamily="34" charset="0"/>
              </a:rPr>
              <a:t>Certifications/Personnel tab </a:t>
            </a:r>
            <a:r>
              <a:rPr lang="en-US" sz="2800" dirty="0">
                <a:latin typeface="Century" panose="02040604050505020304" pitchFamily="18" charset="0"/>
                <a:ea typeface="Calibri" panose="020F0502020204030204" pitchFamily="34" charset="0"/>
              </a:rPr>
              <a:t>– Polus is considering this and discussing solutions</a:t>
            </a:r>
            <a:endParaRPr lang="en-US" sz="1100" dirty="0">
              <a:effectLst/>
              <a:latin typeface="Century" panose="020406040505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E524AD-0964-4E1D-9C79-4880127ED4F2}"/>
              </a:ext>
            </a:extLst>
          </p:cNvPr>
          <p:cNvSpPr/>
          <p:nvPr/>
        </p:nvSpPr>
        <p:spPr>
          <a:xfrm>
            <a:off x="155643" y="5818566"/>
            <a:ext cx="1163428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0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A70C5-28CF-4870-9D0D-8D325CC91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accent1">
                    <a:lumMod val="50000"/>
                  </a:schemeClr>
                </a:solidFill>
                <a:latin typeface="Century" panose="02040604050505020304" pitchFamily="18" charset="0"/>
              </a:rPr>
              <a:t>Webform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FAF58-2103-493B-B3D4-E0BFCEBA8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026509"/>
            <a:ext cx="9817846" cy="4020064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u="sng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More Webforms</a:t>
            </a:r>
            <a:endParaRPr lang="en-US" sz="4000" dirty="0"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Award Change Form is in SAP – Contact SPSS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>
                <a:solidFill>
                  <a:schemeClr val="accent1">
                    <a:lumMod val="50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https://sp.ssc.jhu.edu/forms/</a:t>
            </a:r>
            <a:endParaRPr lang="en-US" sz="2800">
              <a:solidFill>
                <a:schemeClr val="accent1">
                  <a:lumMod val="50000"/>
                </a:schemeClr>
              </a:solidFill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>
                <a:solidFill>
                  <a:srgbClr val="20202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SPSS </a:t>
            </a:r>
            <a:r>
              <a:rPr lang="en-US" sz="1800" dirty="0">
                <a:solidFill>
                  <a:srgbClr val="20202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also working on a recorded video training to clarify the process; the recording will be available after July 8th.</a:t>
            </a:r>
            <a:endParaRPr lang="en-US" sz="4000" dirty="0"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Pre-award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and New Sponsor Request are SRs in Fibi </a:t>
            </a:r>
          </a:p>
          <a:p>
            <a:r>
              <a:rPr lang="en-US" sz="1900" dirty="0">
                <a:solidFill>
                  <a:srgbClr val="20202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Directions can be found at </a:t>
            </a:r>
            <a:r>
              <a:rPr lang="en-US" sz="2400" dirty="0">
                <a:hlinkClick r:id="rId3"/>
              </a:rPr>
              <a:t>https://oris.jhu.edu/</a:t>
            </a:r>
            <a:r>
              <a:rPr lang="en-US" sz="2400" dirty="0"/>
              <a:t> </a:t>
            </a:r>
            <a:r>
              <a:rPr lang="en-US" sz="1900" dirty="0">
                <a:solidFill>
                  <a:srgbClr val="20202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 Guides.</a:t>
            </a:r>
            <a:endParaRPr lang="en-US" sz="4300" dirty="0"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A34CCD-0B1C-4DEA-BB60-5AD50D285CB1}"/>
              </a:ext>
            </a:extLst>
          </p:cNvPr>
          <p:cNvSpPr/>
          <p:nvPr/>
        </p:nvSpPr>
        <p:spPr>
          <a:xfrm>
            <a:off x="596348" y="6046572"/>
            <a:ext cx="10793895" cy="52482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31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0567-CCE1-440A-911A-84255C20D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accent1">
                    <a:lumMod val="50000"/>
                  </a:schemeClr>
                </a:solidFill>
                <a:latin typeface="Century" panose="02040604050505020304" pitchFamily="18" charset="0"/>
              </a:rPr>
              <a:t>Roles and Access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2F889-4A87-4D9F-8925-04C4A080E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 to our website – oris.jhu.edu</a:t>
            </a:r>
          </a:p>
          <a:p>
            <a:r>
              <a:rPr lang="en-US" sz="4000" dirty="0"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Link is at the top of the page.</a:t>
            </a:r>
            <a:endParaRPr lang="en-US" sz="4000" dirty="0"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Request Roles and Access - </a:t>
            </a:r>
            <a:r>
              <a:rPr lang="en-US" sz="4000" u="sng" dirty="0">
                <a:solidFill>
                  <a:srgbClr val="0563C1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https://oris.jhu.edu/roles-request/</a:t>
            </a:r>
            <a:endParaRPr lang="en-US" sz="4000" dirty="0"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43B2D5-F491-4F58-87F4-D78EA44652E3}"/>
              </a:ext>
            </a:extLst>
          </p:cNvPr>
          <p:cNvSpPr/>
          <p:nvPr/>
        </p:nvSpPr>
        <p:spPr>
          <a:xfrm>
            <a:off x="11155680" y="596348"/>
            <a:ext cx="632129" cy="5526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4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B0D40-1B0C-48D6-BA59-31BC8AA4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" panose="02040604050505020304" pitchFamily="18" charset="0"/>
              </a:rPr>
              <a:t>Delegation of Approval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1B322-8A93-4D27-941D-382626F6C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05368"/>
            <a:ext cx="10340671" cy="402336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entury" panose="02040604050505020304" pitchFamily="18" charset="0"/>
              </a:rPr>
              <a:t>If you are a Department approver and need to assign temporary approval authority to a colleague…</a:t>
            </a:r>
            <a:endParaRPr lang="en-US" sz="3200" dirty="0">
              <a:latin typeface="Century" panose="02040604050505020304" pitchFamily="18" charset="0"/>
              <a:hlinkClick r:id="rId2"/>
            </a:endParaRP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  <a:latin typeface="Century" panose="02040604050505020304" pitchFamily="18" charset="0"/>
            </a:endParaRPr>
          </a:p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Century" panose="02040604050505020304" pitchFamily="18" charset="0"/>
              </a:rPr>
              <a:t>Directions can be found on the Guides page of oris.jhu.edu.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entury" panose="020406040505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3200" dirty="0">
                <a:latin typeface="Century" panose="02040604050505020304" pitchFamily="18" charset="0"/>
              </a:rPr>
              <a:t>Specific Link</a:t>
            </a:r>
            <a:r>
              <a:rPr lang="en-US" dirty="0">
                <a:latin typeface="Century" panose="02040604050505020304" pitchFamily="18" charset="0"/>
              </a:rPr>
              <a:t>:</a:t>
            </a:r>
            <a:endParaRPr lang="en-US" dirty="0">
              <a:latin typeface="Century" panose="02040604050505020304" pitchFamily="18" charset="0"/>
              <a:hlinkClick r:id="rId2"/>
            </a:endParaRPr>
          </a:p>
          <a:p>
            <a:r>
              <a:rPr lang="en-US" dirty="0">
                <a:latin typeface="Century" panose="02040604050505020304" pitchFamily="18" charset="0"/>
                <a:hlinkClick r:id="rId2"/>
              </a:rPr>
              <a:t>https://oris.jhu.edu/wp-content/uploads/2024/06/ApprovalDelegation061724.pdf</a:t>
            </a:r>
            <a:endParaRPr lang="en-US" dirty="0">
              <a:latin typeface="Century" panose="02040604050505020304" pitchFamily="18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D436F3-B85E-49CE-AA54-9E440C10D209}"/>
              </a:ext>
            </a:extLst>
          </p:cNvPr>
          <p:cNvSpPr/>
          <p:nvPr/>
        </p:nvSpPr>
        <p:spPr>
          <a:xfrm rot="19864425">
            <a:off x="9755506" y="4959583"/>
            <a:ext cx="18742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Demo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F87F67-7C6B-4DED-9C18-3854CE9A9891}"/>
              </a:ext>
            </a:extLst>
          </p:cNvPr>
          <p:cNvSpPr/>
          <p:nvPr/>
        </p:nvSpPr>
        <p:spPr>
          <a:xfrm>
            <a:off x="536713" y="477078"/>
            <a:ext cx="499607" cy="560567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44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10DBC-233E-418E-955E-787086FAC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720" y="286603"/>
            <a:ext cx="10220960" cy="1450757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b="1" dirty="0">
                <a:solidFill>
                  <a:schemeClr val="accent1">
                    <a:lumMod val="50000"/>
                  </a:schemeClr>
                </a:solidFill>
                <a:latin typeface="Century" panose="02040604050505020304" pitchFamily="18" charset="0"/>
              </a:rPr>
              <a:t>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3277A-7D0D-4893-8B9C-4AD9A2889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Fibi &gt; Proposal &gt; Proposal module &gt; Attachments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" b="1" dirty="0">
              <a:solidFill>
                <a:schemeClr val="accent1">
                  <a:lumMod val="50000"/>
                </a:schemeClr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Award Documents – Grant Document Search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solidFill>
                <a:srgbClr val="534A43"/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rgbClr val="534A43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 </a:t>
            </a:r>
            <a:r>
              <a:rPr lang="en-US" u="sng" dirty="0">
                <a:solidFill>
                  <a:srgbClr val="534A43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Grant Document Search</a:t>
            </a:r>
            <a:r>
              <a:rPr lang="en-US" dirty="0">
                <a:solidFill>
                  <a:srgbClr val="534A43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is a web-based tool that provides users with the ability to search, view and share documents related to Sponsored Projects.</a:t>
            </a:r>
            <a:endParaRPr lang="en-US" dirty="0"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u="sng" dirty="0">
                <a:solidFill>
                  <a:srgbClr val="0563C1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https://apps.finance.jhu.edu/ocex/search_front_grant_documents.jsp</a:t>
            </a:r>
            <a:endParaRPr lang="en-US" dirty="0"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you can't access the link - email </a:t>
            </a:r>
            <a:r>
              <a:rPr lang="en-US" u="sng" dirty="0">
                <a:solidFill>
                  <a:srgbClr val="0563C1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tooltip="mailto:fqchelp@jhu.edu"/>
              </a:rPr>
              <a:t>FQCHelp@jhu.edu</a:t>
            </a:r>
            <a:r>
              <a:rPr lang="en-US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they will give you access.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70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8F95D0-B50E-4323-805C-056795BB4748}"/>
              </a:ext>
            </a:extLst>
          </p:cNvPr>
          <p:cNvSpPr/>
          <p:nvPr/>
        </p:nvSpPr>
        <p:spPr>
          <a:xfrm>
            <a:off x="527810" y="1024789"/>
            <a:ext cx="11136382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Next Bits is on </a:t>
            </a:r>
          </a:p>
          <a:p>
            <a:pPr algn="ctr"/>
            <a:r>
              <a:rPr lang="en-US" sz="8800" b="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Thursday, August 1st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910693-357E-4258-9B0B-802CFD58C42B}"/>
              </a:ext>
            </a:extLst>
          </p:cNvPr>
          <p:cNvSpPr/>
          <p:nvPr/>
        </p:nvSpPr>
        <p:spPr>
          <a:xfrm>
            <a:off x="2247035" y="4432827"/>
            <a:ext cx="7697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Register at oris.jhu.edu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F3F030-E56B-43AD-8773-F403D3B4F3F7}"/>
              </a:ext>
            </a:extLst>
          </p:cNvPr>
          <p:cNvSpPr/>
          <p:nvPr/>
        </p:nvSpPr>
        <p:spPr>
          <a:xfrm>
            <a:off x="527810" y="5963428"/>
            <a:ext cx="11136382" cy="550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F687B32-23E7-47F6-B39E-BE3CB7728E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91955"/>
          <a:stretch/>
        </p:blipFill>
        <p:spPr>
          <a:xfrm>
            <a:off x="4222349" y="4110665"/>
            <a:ext cx="3610950" cy="18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3749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6577</TotalTime>
  <Words>243</Words>
  <Application>Microsoft Macintosh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Calibri Light</vt:lpstr>
      <vt:lpstr>Castellar</vt:lpstr>
      <vt:lpstr>Century</vt:lpstr>
      <vt:lpstr>Century Gothic</vt:lpstr>
      <vt:lpstr>Helvetica</vt:lpstr>
      <vt:lpstr>Symbol</vt:lpstr>
      <vt:lpstr>Retrospect</vt:lpstr>
      <vt:lpstr>PowerPoint Presentation</vt:lpstr>
      <vt:lpstr>SR Update</vt:lpstr>
      <vt:lpstr>Webform changes</vt:lpstr>
      <vt:lpstr>Roles and Access</vt:lpstr>
      <vt:lpstr>Delegation of Approval Authority</vt:lpstr>
      <vt:lpstr>Documents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 Gasior</dc:creator>
  <cp:lastModifiedBy>Ellen Morthole</cp:lastModifiedBy>
  <cp:revision>81</cp:revision>
  <dcterms:created xsi:type="dcterms:W3CDTF">2024-03-11T20:59:16Z</dcterms:created>
  <dcterms:modified xsi:type="dcterms:W3CDTF">2024-07-18T16:47:01Z</dcterms:modified>
</cp:coreProperties>
</file>