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31" r:id="rId2"/>
    <p:sldMasterId id="2147483837" r:id="rId3"/>
  </p:sldMasterIdLst>
  <p:sldIdLst>
    <p:sldId id="257" r:id="rId4"/>
    <p:sldId id="256" r:id="rId5"/>
    <p:sldId id="261" r:id="rId6"/>
    <p:sldId id="260" r:id="rId7"/>
    <p:sldId id="259" r:id="rId8"/>
    <p:sldId id="258" r:id="rId9"/>
    <p:sldId id="262" r:id="rId10"/>
    <p:sldId id="263" r:id="rId11"/>
    <p:sldId id="264" r:id="rId12"/>
    <p:sldId id="265" r:id="rId13"/>
    <p:sldId id="266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1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64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7216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25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01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22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96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25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71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3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970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658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714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492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453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180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40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274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371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9727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9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12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08740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786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623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446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673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699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413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670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189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2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329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87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382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945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081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313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98893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821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714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458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1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8263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3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1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5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7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770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16860-4639-45CF-9633-FC1DBDC2B33F}" type="datetimeFigureOut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103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  <p:sldLayoutId id="214748385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code-matrix-matrix-code-abstract-3d-and-cg-hd-art-photoshop-wallpaper-qeurd/download/1600x900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freepngimg.com/png/11415-coming-soon-png-clipart" TargetMode="Externa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3F39691-6EE2-433D-A0D0-7F350491FB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569" y="514701"/>
            <a:ext cx="4546859" cy="404114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14629FF-D93E-4689-A865-0A3E4A0B4285}"/>
              </a:ext>
            </a:extLst>
          </p:cNvPr>
          <p:cNvSpPr txBox="1"/>
          <p:nvPr/>
        </p:nvSpPr>
        <p:spPr>
          <a:xfrm>
            <a:off x="2907955" y="4863903"/>
            <a:ext cx="6376088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atin typeface="Century" panose="02040604050505020304" pitchFamily="18" charset="0"/>
              </a:rPr>
              <a:t>Welcome</a:t>
            </a:r>
            <a:r>
              <a:rPr lang="en-US" sz="8000" dirty="0">
                <a:latin typeface="Castellar" panose="020A0402060406010301" pitchFamily="18" charset="0"/>
              </a:rPr>
              <a:t> </a:t>
            </a:r>
          </a:p>
          <a:p>
            <a:pPr algn="ctr"/>
            <a:endParaRPr lang="en-US" sz="36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018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634F25-30C0-4618-9BED-E9CC008B32DA}"/>
              </a:ext>
            </a:extLst>
          </p:cNvPr>
          <p:cNvSpPr txBox="1"/>
          <p:nvPr/>
        </p:nvSpPr>
        <p:spPr>
          <a:xfrm>
            <a:off x="1532238" y="1046205"/>
            <a:ext cx="963003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 Nova" panose="020B0504020202020204" pitchFamily="34" charset="0"/>
              </a:rPr>
              <a:t>Roles and Access – New Hire, Changes, or Clean-up</a:t>
            </a:r>
          </a:p>
          <a:p>
            <a:endParaRPr lang="en-US" sz="2000" dirty="0">
              <a:latin typeface="Arial Nova" panose="020B0504020202020204" pitchFamily="34" charset="0"/>
            </a:endParaRPr>
          </a:p>
          <a:p>
            <a:r>
              <a:rPr lang="en-US" sz="2400" b="1" u="sng" dirty="0">
                <a:solidFill>
                  <a:schemeClr val="bg1"/>
                </a:solidFill>
                <a:latin typeface="Arial Nova" panose="020B0504020202020204" pitchFamily="34" charset="0"/>
              </a:rPr>
              <a:t>How to Look Roles Up for a User</a:t>
            </a:r>
          </a:p>
          <a:p>
            <a:r>
              <a:rPr lang="en-US" sz="2400" dirty="0">
                <a:latin typeface="Arial Nova" panose="020B0504020202020204" pitchFamily="34" charset="0"/>
              </a:rPr>
              <a:t>	</a:t>
            </a:r>
            <a:r>
              <a:rPr lang="en-US" sz="2400" dirty="0">
                <a:solidFill>
                  <a:schemeClr val="bg1"/>
                </a:solidFill>
                <a:latin typeface="Arial Nova" panose="020B0504020202020204" pitchFamily="34" charset="0"/>
              </a:rPr>
              <a:t>Fibi Report – Reports &gt; Default &gt; 710 Fibi Roles for Users</a:t>
            </a:r>
          </a:p>
          <a:p>
            <a:endParaRPr lang="en-US" sz="2400" dirty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r>
              <a:rPr lang="en-US" sz="2400" b="1" u="sng" dirty="0">
                <a:solidFill>
                  <a:schemeClr val="bg1"/>
                </a:solidFill>
                <a:latin typeface="Arial Nova" panose="020B0504020202020204" pitchFamily="34" charset="0"/>
              </a:rPr>
              <a:t>How to get new users added or make changes</a:t>
            </a:r>
          </a:p>
          <a:p>
            <a:r>
              <a:rPr lang="en-US" sz="2400" dirty="0">
                <a:solidFill>
                  <a:schemeClr val="bg1"/>
                </a:solidFill>
                <a:latin typeface="Arial Nova" panose="020B0504020202020204" pitchFamily="34" charset="0"/>
              </a:rPr>
              <a:t>	Link - https://oris.jhu.edu/roles-request/</a:t>
            </a:r>
          </a:p>
          <a:p>
            <a:endParaRPr lang="en-US" sz="2400" dirty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r>
              <a:rPr lang="en-US" sz="2400" b="1" u="sng" dirty="0">
                <a:solidFill>
                  <a:schemeClr val="bg1"/>
                </a:solidFill>
                <a:latin typeface="Arial Nova" panose="020B0504020202020204" pitchFamily="34" charset="0"/>
              </a:rPr>
              <a:t>Common miscommunication</a:t>
            </a:r>
          </a:p>
          <a:p>
            <a:r>
              <a:rPr lang="en-US" sz="2400" dirty="0">
                <a:solidFill>
                  <a:schemeClr val="bg1"/>
                </a:solidFill>
                <a:latin typeface="Arial Nova" panose="020B0504020202020204" pitchFamily="34" charset="0"/>
              </a:rPr>
              <a:t>	Can I have access to Cost Center 111111111?</a:t>
            </a:r>
          </a:p>
          <a:p>
            <a:r>
              <a:rPr lang="en-US" sz="2400" dirty="0">
                <a:solidFill>
                  <a:schemeClr val="bg1"/>
                </a:solidFill>
                <a:latin typeface="Arial Nova" panose="020B0504020202020204" pitchFamily="34" charset="0"/>
              </a:rPr>
              <a:t>	Do you also need to be a reviewer/approver?  Please specify.</a:t>
            </a:r>
          </a:p>
        </p:txBody>
      </p:sp>
    </p:spTree>
    <p:extLst>
      <p:ext uri="{BB962C8B-B14F-4D97-AF65-F5344CB8AC3E}">
        <p14:creationId xmlns:p14="http://schemas.microsoft.com/office/powerpoint/2010/main" val="4227663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81393-00AD-477A-86F6-04DEB011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This Week’s Hot Topics: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D2635D-8C97-451C-87DC-3C784E29E30F}"/>
              </a:ext>
            </a:extLst>
          </p:cNvPr>
          <p:cNvSpPr txBox="1"/>
          <p:nvPr/>
        </p:nvSpPr>
        <p:spPr>
          <a:xfrm>
            <a:off x="1878496" y="2237680"/>
            <a:ext cx="6102626" cy="2382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Website Walk-thru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Changing the Lead Unit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Patch Update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Graphic 5" descr="Fire with solid fill">
            <a:extLst>
              <a:ext uri="{FF2B5EF4-FFF2-40B4-BE49-F238E27FC236}">
                <a16:creationId xmlns:a16="http://schemas.microsoft.com/office/drawing/2014/main" id="{2A2AD319-1F64-4EDC-B3FE-A95CA0825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23922" y="506321"/>
            <a:ext cx="914400" cy="9144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4E8C9EA-A9B5-4C14-A0B7-99D6181D838F}"/>
              </a:ext>
            </a:extLst>
          </p:cNvPr>
          <p:cNvSpPr/>
          <p:nvPr/>
        </p:nvSpPr>
        <p:spPr>
          <a:xfrm>
            <a:off x="4975668" y="5428349"/>
            <a:ext cx="2784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</a:rPr>
              <a:t>4</a:t>
            </a:r>
            <a:r>
              <a:rPr lang="en-US" sz="5400" b="0" cap="none" spc="0" dirty="0">
                <a:ln w="0"/>
                <a:effectLst/>
              </a:rPr>
              <a:t>/11/24</a:t>
            </a:r>
          </a:p>
        </p:txBody>
      </p:sp>
    </p:spTree>
    <p:extLst>
      <p:ext uri="{BB962C8B-B14F-4D97-AF65-F5344CB8AC3E}">
        <p14:creationId xmlns:p14="http://schemas.microsoft.com/office/powerpoint/2010/main" val="2903706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81393-00AD-477A-86F6-04DEB011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This Week’s Hot Topics: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D2635D-8C97-451C-87DC-3C784E29E30F}"/>
              </a:ext>
            </a:extLst>
          </p:cNvPr>
          <p:cNvSpPr txBox="1"/>
          <p:nvPr/>
        </p:nvSpPr>
        <p:spPr>
          <a:xfrm>
            <a:off x="943583" y="2237680"/>
            <a:ext cx="9912485" cy="3730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chemeClr val="bg1"/>
                </a:solidFill>
                <a:effectLst/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Service Request Category and Types  </a:t>
            </a:r>
          </a:p>
          <a:p>
            <a:pPr marL="800100" lvl="1" indent="-342900">
              <a:lnSpc>
                <a:spcPct val="116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chemeClr val="bg1"/>
                </a:solidFill>
                <a:effectLst/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Discuss when to use SRs </a:t>
            </a:r>
          </a:p>
          <a:p>
            <a:pPr marL="800100" lvl="1" indent="-342900">
              <a:lnSpc>
                <a:spcPct val="116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chemeClr val="bg1"/>
                </a:solidFill>
                <a:effectLst/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Review SOM and JHURA differences</a:t>
            </a:r>
          </a:p>
          <a:p>
            <a:pPr marL="342900" marR="0" lvl="0" indent="-342900">
              <a:lnSpc>
                <a:spcPct val="11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chemeClr val="bg1"/>
                </a:solidFill>
                <a:effectLst/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Patch Update </a:t>
            </a:r>
          </a:p>
          <a:p>
            <a:pPr marL="800100" lvl="1" indent="-342900">
              <a:lnSpc>
                <a:spcPct val="11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chemeClr val="bg1"/>
                </a:solidFill>
                <a:effectLst/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Highlight Enhancements Request that are in Development</a:t>
            </a:r>
          </a:p>
        </p:txBody>
      </p:sp>
      <p:pic>
        <p:nvPicPr>
          <p:cNvPr id="6" name="Graphic 5" descr="Fire with solid fill">
            <a:extLst>
              <a:ext uri="{FF2B5EF4-FFF2-40B4-BE49-F238E27FC236}">
                <a16:creationId xmlns:a16="http://schemas.microsoft.com/office/drawing/2014/main" id="{2A2AD319-1F64-4EDC-B3FE-A95CA08258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76755" y="753228"/>
            <a:ext cx="914400" cy="9144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4E8C9EA-A9B5-4C14-A0B7-99D6181D838F}"/>
              </a:ext>
            </a:extLst>
          </p:cNvPr>
          <p:cNvSpPr/>
          <p:nvPr/>
        </p:nvSpPr>
        <p:spPr>
          <a:xfrm>
            <a:off x="7842847" y="899889"/>
            <a:ext cx="27996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</a:rPr>
              <a:t>4</a:t>
            </a:r>
            <a:r>
              <a:rPr lang="en-US" sz="3600" b="0" cap="none" spc="0" dirty="0">
                <a:ln w="0"/>
                <a:effectLst/>
              </a:rPr>
              <a:t>/18/24</a:t>
            </a:r>
          </a:p>
        </p:txBody>
      </p:sp>
    </p:spTree>
    <p:extLst>
      <p:ext uri="{BB962C8B-B14F-4D97-AF65-F5344CB8AC3E}">
        <p14:creationId xmlns:p14="http://schemas.microsoft.com/office/powerpoint/2010/main" val="351900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B4E0E-B35D-4FAB-9F4B-28717865B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439605"/>
          </a:xfrm>
        </p:spPr>
        <p:txBody>
          <a:bodyPr/>
          <a:lstStyle/>
          <a:p>
            <a:r>
              <a:rPr lang="en-US" dirty="0"/>
              <a:t>Hot Topics: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C4F056-FA5E-46A0-8546-1E467B000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7700" y="2756566"/>
            <a:ext cx="8791575" cy="2349843"/>
          </a:xfrm>
        </p:spPr>
        <p:txBody>
          <a:bodyPr>
            <a:normAutofit/>
          </a:bodyPr>
          <a:lstStyle/>
          <a:p>
            <a:r>
              <a:rPr lang="en-US" sz="3200" cap="none" dirty="0">
                <a:solidFill>
                  <a:schemeClr val="bg1"/>
                </a:solidFill>
                <a:latin typeface="Arial Nova" panose="020B0504020202020204" pitchFamily="34" charset="0"/>
              </a:rPr>
              <a:t>Website walk-thru</a:t>
            </a:r>
          </a:p>
          <a:p>
            <a:r>
              <a:rPr lang="en-US" sz="3200" cap="none" dirty="0">
                <a:solidFill>
                  <a:schemeClr val="bg1"/>
                </a:solidFill>
                <a:latin typeface="Arial Nova" panose="020B0504020202020204" pitchFamily="34" charset="0"/>
              </a:rPr>
              <a:t>Email Issue in the Rolodex/Address Book</a:t>
            </a:r>
          </a:p>
          <a:p>
            <a:r>
              <a:rPr lang="en-US" sz="3200" cap="none" dirty="0">
                <a:solidFill>
                  <a:schemeClr val="bg1"/>
                </a:solidFill>
                <a:latin typeface="Arial Nova" panose="020B0504020202020204" pitchFamily="34" charset="0"/>
              </a:rPr>
              <a:t>Update Training</a:t>
            </a:r>
          </a:p>
        </p:txBody>
      </p:sp>
      <p:pic>
        <p:nvPicPr>
          <p:cNvPr id="6" name="Graphic 5" descr="Fire with solid fill">
            <a:extLst>
              <a:ext uri="{FF2B5EF4-FFF2-40B4-BE49-F238E27FC236}">
                <a16:creationId xmlns:a16="http://schemas.microsoft.com/office/drawing/2014/main" id="{3378033C-36CB-41B3-823D-32322BD56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88692" y="1470097"/>
            <a:ext cx="914400" cy="9144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AA4C1F0-3344-457A-974C-3835DD216C44}"/>
              </a:ext>
            </a:extLst>
          </p:cNvPr>
          <p:cNvSpPr/>
          <p:nvPr/>
        </p:nvSpPr>
        <p:spPr>
          <a:xfrm>
            <a:off x="7344273" y="660698"/>
            <a:ext cx="2784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3/14/24</a:t>
            </a:r>
          </a:p>
        </p:txBody>
      </p:sp>
    </p:spTree>
    <p:extLst>
      <p:ext uri="{BB962C8B-B14F-4D97-AF65-F5344CB8AC3E}">
        <p14:creationId xmlns:p14="http://schemas.microsoft.com/office/powerpoint/2010/main" val="342655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79505-5B28-4020-BE45-08E5CCEF9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Hot Topics: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62419-5455-4898-B430-FD089681C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99258"/>
            <a:ext cx="9905999" cy="4340223"/>
          </a:xfrm>
        </p:spPr>
        <p:txBody>
          <a:bodyPr>
            <a:normAutofit/>
          </a:bodyPr>
          <a:lstStyle/>
          <a:p>
            <a:pPr algn="l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chemeClr val="bg1"/>
                </a:solidFill>
                <a:effectLst/>
                <a:latin typeface="Aptos"/>
              </a:rPr>
              <a:t>Website Walk-thru</a:t>
            </a:r>
          </a:p>
          <a:p>
            <a:pPr algn="l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chemeClr val="bg1"/>
                </a:solidFill>
                <a:effectLst/>
                <a:latin typeface="Aptos"/>
              </a:rPr>
              <a:t>PI/Key Personnel edit Questionnaires or Certifications after completion (How </a:t>
            </a:r>
            <a:r>
              <a:rPr lang="en-US" sz="3200" dirty="0">
                <a:solidFill>
                  <a:schemeClr val="bg1"/>
                </a:solidFill>
                <a:effectLst/>
                <a:latin typeface="Aptos"/>
              </a:rPr>
              <a:t>to give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Aptos"/>
              </a:rPr>
              <a:t>temporary aggregator access) </a:t>
            </a:r>
          </a:p>
          <a:p>
            <a:pPr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0" i="0" dirty="0">
                <a:solidFill>
                  <a:schemeClr val="bg1"/>
                </a:solidFill>
                <a:effectLst/>
                <a:latin typeface="Aptos"/>
              </a:rPr>
              <a:t>Future Enhancements - highlights </a:t>
            </a:r>
          </a:p>
          <a:p>
            <a:pPr algn="l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chemeClr val="bg1"/>
                </a:solidFill>
                <a:effectLst/>
                <a:latin typeface="Aptos"/>
              </a:rPr>
              <a:t>What can't be done in Fibi but we get asked to do…</a:t>
            </a:r>
          </a:p>
          <a:p>
            <a:endParaRPr lang="en-US" dirty="0"/>
          </a:p>
        </p:txBody>
      </p:sp>
      <p:pic>
        <p:nvPicPr>
          <p:cNvPr id="4" name="Graphic 3" descr="Fire with solid fill">
            <a:extLst>
              <a:ext uri="{FF2B5EF4-FFF2-40B4-BE49-F238E27FC236}">
                <a16:creationId xmlns:a16="http://schemas.microsoft.com/office/drawing/2014/main" id="{9B01541C-2A8B-4BB0-8C88-06BA9D907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61469" y="727547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301537-B814-4AB7-8ED9-8383082E3658}"/>
              </a:ext>
            </a:extLst>
          </p:cNvPr>
          <p:cNvSpPr txBox="1"/>
          <p:nvPr/>
        </p:nvSpPr>
        <p:spPr>
          <a:xfrm>
            <a:off x="6359038" y="612557"/>
            <a:ext cx="61042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0" cap="none" spc="0" dirty="0">
                <a:ln w="0"/>
                <a:effectLst/>
              </a:rPr>
              <a:t>3/21/24</a:t>
            </a:r>
          </a:p>
        </p:txBody>
      </p:sp>
    </p:spTree>
    <p:extLst>
      <p:ext uri="{BB962C8B-B14F-4D97-AF65-F5344CB8AC3E}">
        <p14:creationId xmlns:p14="http://schemas.microsoft.com/office/powerpoint/2010/main" val="3450280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01EC99-8F9E-4139-84CE-5D80A7795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82731" y="261767"/>
            <a:ext cx="2606891" cy="15534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09EE6D-E341-4608-93C7-22262665D2B3}"/>
              </a:ext>
            </a:extLst>
          </p:cNvPr>
          <p:cNvSpPr txBox="1"/>
          <p:nvPr/>
        </p:nvSpPr>
        <p:spPr>
          <a:xfrm>
            <a:off x="1450835" y="2615757"/>
            <a:ext cx="91837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Notifications Preferences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Cleaning up and fixing some notifications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Adding more information to Notifications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 Award Type and Prime Sponsor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Attachment Issue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Upper case letters in name (.PDF) should no longer cause an issue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Email Address Issue in the Rolodex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SR Locking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CA868A-9761-4890-ACA7-936A0B94BF44}"/>
              </a:ext>
            </a:extLst>
          </p:cNvPr>
          <p:cNvSpPr/>
          <p:nvPr/>
        </p:nvSpPr>
        <p:spPr>
          <a:xfrm>
            <a:off x="891678" y="1692427"/>
            <a:ext cx="67319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Fixes and Enhancements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C1FA3C-D1B0-4406-8796-A9A7095FF7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2319502">
            <a:off x="8046640" y="807778"/>
            <a:ext cx="2692629" cy="269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77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A4EC1-EBA2-4D61-938F-6D2BA3EDF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FIBI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605D4-05A4-4599-9C68-55980CEE6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36449"/>
            <a:ext cx="9905999" cy="3541714"/>
          </a:xfrm>
        </p:spPr>
        <p:txBody>
          <a:bodyPr>
            <a:normAutofit lnSpcReduction="10000"/>
          </a:bodyPr>
          <a:lstStyle/>
          <a:p>
            <a:r>
              <a:rPr lang="en-US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Rolodex</a:t>
            </a:r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- editing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(still discussing for initial edit if the entry hasn’t been used)</a:t>
            </a:r>
          </a:p>
          <a:p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Comments - E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diting and deleting (future enhancement)</a:t>
            </a:r>
          </a:p>
          <a:p>
            <a:r>
              <a:rPr lang="en-US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SRs – Deleting, notifications, etc. (future enhancements)</a:t>
            </a:r>
          </a:p>
          <a:p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Delete PDs -  but you can deactivate PDs</a:t>
            </a:r>
          </a:p>
          <a:p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What else are you noticing?</a:t>
            </a:r>
          </a:p>
        </p:txBody>
      </p:sp>
    </p:spTree>
    <p:extLst>
      <p:ext uri="{BB962C8B-B14F-4D97-AF65-F5344CB8AC3E}">
        <p14:creationId xmlns:p14="http://schemas.microsoft.com/office/powerpoint/2010/main" val="1621802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79505-5B28-4020-BE45-08E5CCEF9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Hot Topics: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62419-5455-4898-B430-FD089681C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99258"/>
            <a:ext cx="10531604" cy="4340223"/>
          </a:xfrm>
        </p:spPr>
        <p:txBody>
          <a:bodyPr>
            <a:normAutofit/>
          </a:bodyPr>
          <a:lstStyle/>
          <a:p>
            <a:pPr algn="l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chemeClr val="bg1"/>
                </a:solidFill>
                <a:latin typeface="Aptos"/>
              </a:rPr>
              <a:t>Website Walk-thru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</a:rPr>
              <a:t>RPPR Certifications </a:t>
            </a:r>
            <a:r>
              <a:rPr lang="en-US" dirty="0">
                <a:solidFill>
                  <a:schemeClr val="bg1"/>
                </a:solidFill>
              </a:rPr>
              <a:t>(specific to JHURA depts.)</a:t>
            </a:r>
            <a:endParaRPr lang="en-US" sz="4400" dirty="0">
              <a:solidFill>
                <a:schemeClr val="bg1"/>
              </a:solidFill>
            </a:endParaRPr>
          </a:p>
          <a:p>
            <a:pPr rtl="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</a:rPr>
              <a:t>Elastic Searches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</a:rPr>
              <a:t>Patch Update</a:t>
            </a:r>
          </a:p>
          <a:p>
            <a:endParaRPr lang="en-US" dirty="0"/>
          </a:p>
        </p:txBody>
      </p:sp>
      <p:pic>
        <p:nvPicPr>
          <p:cNvPr id="4" name="Graphic 3" descr="Fire with solid fill">
            <a:extLst>
              <a:ext uri="{FF2B5EF4-FFF2-40B4-BE49-F238E27FC236}">
                <a16:creationId xmlns:a16="http://schemas.microsoft.com/office/drawing/2014/main" id="{9B01541C-2A8B-4BB0-8C88-06BA9D907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08024" y="801688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301537-B814-4AB7-8ED9-8383082E3658}"/>
              </a:ext>
            </a:extLst>
          </p:cNvPr>
          <p:cNvSpPr txBox="1"/>
          <p:nvPr/>
        </p:nvSpPr>
        <p:spPr>
          <a:xfrm>
            <a:off x="5820653" y="618518"/>
            <a:ext cx="61042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0" cap="none" spc="0" dirty="0">
                <a:ln w="0"/>
                <a:effectLst/>
              </a:rPr>
              <a:t>3/28/24</a:t>
            </a:r>
          </a:p>
        </p:txBody>
      </p:sp>
    </p:spTree>
    <p:extLst>
      <p:ext uri="{BB962C8B-B14F-4D97-AF65-F5344CB8AC3E}">
        <p14:creationId xmlns:p14="http://schemas.microsoft.com/office/powerpoint/2010/main" val="2584836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453653-8A55-45E4-8024-EEFF6B8EA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48647F"/>
                </a:solidFill>
                <a:effectLst/>
                <a:latin typeface="Quadon"/>
              </a:rPr>
              <a:t>Progress Report/Continuation/Modification for Grant or Subgrant</a:t>
            </a:r>
            <a:br>
              <a:rPr lang="en-US" b="1" i="0" dirty="0">
                <a:solidFill>
                  <a:srgbClr val="48647F"/>
                </a:solidFill>
                <a:effectLst/>
                <a:latin typeface="Quadon"/>
              </a:rPr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356256-52E8-4D21-85CB-B47401995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0018" y="1685131"/>
            <a:ext cx="4649783" cy="8239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JHURA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9BC965-3C19-4438-A803-0A48B94CD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410" y="2509043"/>
            <a:ext cx="4878391" cy="4163606"/>
          </a:xfrm>
        </p:spPr>
        <p:txBody>
          <a:bodyPr>
            <a:normAutofit/>
          </a:bodyPr>
          <a:lstStyle/>
          <a:p>
            <a:r>
              <a:rPr lang="en-US" dirty="0"/>
              <a:t>RPPR – requires Key Personnel Certification</a:t>
            </a:r>
          </a:p>
          <a:p>
            <a:r>
              <a:rPr lang="en-US" dirty="0"/>
              <a:t>Forms needed:</a:t>
            </a:r>
          </a:p>
          <a:p>
            <a:pPr lvl="1"/>
            <a:r>
              <a:rPr lang="en-US" b="1" i="0" dirty="0">
                <a:solidFill>
                  <a:srgbClr val="333333"/>
                </a:solidFill>
                <a:effectLst/>
                <a:latin typeface="Gentona"/>
              </a:rPr>
              <a:t>FillableProgressReport_JHU_KeyPersonnel_CertificationJHURAonly03212024P (Attach to Comments)</a:t>
            </a:r>
          </a:p>
          <a:p>
            <a:pPr lvl="1"/>
            <a:r>
              <a:rPr lang="en-US" b="1" i="0" dirty="0">
                <a:solidFill>
                  <a:srgbClr val="333333"/>
                </a:solidFill>
                <a:effectLst/>
                <a:latin typeface="Gentona"/>
              </a:rPr>
              <a:t>FillableProgressReportContinuationModforGrantSubgrant03182024P (Attach to Q1233 or Q1426)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4035159-666E-4E20-8878-6D007675B9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808" y="1685131"/>
            <a:ext cx="4646602" cy="8239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SOM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11F83C6-841F-4718-B396-27A3B4004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86681"/>
            <a:ext cx="4875210" cy="3204517"/>
          </a:xfrm>
        </p:spPr>
        <p:txBody>
          <a:bodyPr>
            <a:normAutofit/>
          </a:bodyPr>
          <a:lstStyle/>
          <a:p>
            <a:r>
              <a:rPr lang="en-US" dirty="0"/>
              <a:t>RPPR – only requires PI Cert</a:t>
            </a:r>
          </a:p>
          <a:p>
            <a:r>
              <a:rPr lang="en-US" dirty="0"/>
              <a:t>Forms needed:</a:t>
            </a:r>
          </a:p>
          <a:p>
            <a:pPr lvl="1"/>
            <a:r>
              <a:rPr lang="en-US" b="1" i="0" dirty="0">
                <a:solidFill>
                  <a:srgbClr val="333333"/>
                </a:solidFill>
                <a:effectLst/>
                <a:latin typeface="Gentona"/>
              </a:rPr>
              <a:t>FillableProgressReportContinuationModforGrantSubgrant03182024P (Attach to Q1233 or Q1426)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02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9CB08FF-D975-4993-8343-675332BAB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Elastic Search – Did you know?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7185C1D-3861-4DDB-80FB-64F065E60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 minute wait (Address Book or new information from a feed)</a:t>
            </a:r>
          </a:p>
          <a:p>
            <a:r>
              <a:rPr lang="en-US" dirty="0"/>
              <a:t>Criteria, criteria, criteria</a:t>
            </a:r>
          </a:p>
          <a:p>
            <a:r>
              <a:rPr lang="en-US" dirty="0"/>
              <a:t>Employee or Personnel </a:t>
            </a:r>
          </a:p>
          <a:p>
            <a:pPr lvl="1"/>
            <a:r>
              <a:rPr lang="en-US" dirty="0"/>
              <a:t>Last Name, First Name</a:t>
            </a:r>
          </a:p>
          <a:p>
            <a:pPr lvl="1"/>
            <a:r>
              <a:rPr lang="en-US" dirty="0"/>
              <a:t>JHEDID</a:t>
            </a:r>
          </a:p>
          <a:p>
            <a:pPr lvl="1"/>
            <a:r>
              <a:rPr lang="en-US" dirty="0"/>
              <a:t>PERNR</a:t>
            </a:r>
          </a:p>
        </p:txBody>
      </p:sp>
    </p:spTree>
    <p:extLst>
      <p:ext uri="{BB962C8B-B14F-4D97-AF65-F5344CB8AC3E}">
        <p14:creationId xmlns:p14="http://schemas.microsoft.com/office/powerpoint/2010/main" val="2882573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B4E0E-B35D-4FAB-9F4B-28717865B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439605"/>
          </a:xfrm>
        </p:spPr>
        <p:txBody>
          <a:bodyPr/>
          <a:lstStyle/>
          <a:p>
            <a:r>
              <a:rPr lang="en-US" dirty="0"/>
              <a:t>Hot Topics: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C4F056-FA5E-46A0-8546-1E467B000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7700" y="2756566"/>
            <a:ext cx="8791575" cy="234984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cap="none" dirty="0">
                <a:solidFill>
                  <a:schemeClr val="bg1"/>
                </a:solidFill>
                <a:latin typeface="Arial Nova" panose="020B0504020202020204" pitchFamily="34" charset="0"/>
              </a:rPr>
              <a:t>Website walk-thru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cap="none" dirty="0">
                <a:solidFill>
                  <a:schemeClr val="bg1"/>
                </a:solidFill>
                <a:latin typeface="Arial Nova" panose="020B0504020202020204" pitchFamily="34" charset="0"/>
              </a:rPr>
              <a:t>Roles and Access – How to Look them up (710)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cap="none" dirty="0">
                <a:solidFill>
                  <a:schemeClr val="bg1"/>
                </a:solidFill>
                <a:latin typeface="Arial Nova" panose="020B0504020202020204" pitchFamily="34" charset="0"/>
              </a:rPr>
              <a:t>Other Support Tool (702e)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cap="none" dirty="0">
                <a:solidFill>
                  <a:schemeClr val="bg1"/>
                </a:solidFill>
                <a:latin typeface="Arial Nova" panose="020B0504020202020204" pitchFamily="34" charset="0"/>
              </a:rPr>
              <a:t>Sync Person Training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cap="none" dirty="0">
                <a:solidFill>
                  <a:schemeClr val="bg1"/>
                </a:solidFill>
                <a:latin typeface="Arial Nova" panose="020B0504020202020204" pitchFamily="34" charset="0"/>
              </a:rPr>
              <a:t>Update on Patch</a:t>
            </a:r>
          </a:p>
        </p:txBody>
      </p:sp>
      <p:pic>
        <p:nvPicPr>
          <p:cNvPr id="6" name="Graphic 5" descr="Fire with solid fill">
            <a:extLst>
              <a:ext uri="{FF2B5EF4-FFF2-40B4-BE49-F238E27FC236}">
                <a16:creationId xmlns:a16="http://schemas.microsoft.com/office/drawing/2014/main" id="{3378033C-36CB-41B3-823D-32322BD56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55136" y="1017091"/>
            <a:ext cx="914400" cy="9144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AA4C1F0-3344-457A-974C-3835DD216C44}"/>
              </a:ext>
            </a:extLst>
          </p:cNvPr>
          <p:cNvSpPr/>
          <p:nvPr/>
        </p:nvSpPr>
        <p:spPr>
          <a:xfrm>
            <a:off x="8346636" y="856144"/>
            <a:ext cx="24032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</a:rPr>
              <a:t>4</a:t>
            </a:r>
            <a:r>
              <a:rPr lang="en-US" sz="5400" b="0" cap="none" spc="0" dirty="0">
                <a:ln w="0"/>
                <a:effectLst/>
              </a:rPr>
              <a:t>/4/24</a:t>
            </a:r>
          </a:p>
        </p:txBody>
      </p:sp>
    </p:spTree>
    <p:extLst>
      <p:ext uri="{BB962C8B-B14F-4D97-AF65-F5344CB8AC3E}">
        <p14:creationId xmlns:p14="http://schemas.microsoft.com/office/powerpoint/2010/main" val="1365370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unge 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370</TotalTime>
  <Words>425</Words>
  <Application>Microsoft Macintosh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7" baseType="lpstr">
      <vt:lpstr>Aptos</vt:lpstr>
      <vt:lpstr>Arial</vt:lpstr>
      <vt:lpstr>Arial Nova</vt:lpstr>
      <vt:lpstr>Calibri</vt:lpstr>
      <vt:lpstr>Castellar</vt:lpstr>
      <vt:lpstr>Century</vt:lpstr>
      <vt:lpstr>Gentona</vt:lpstr>
      <vt:lpstr>Quadon</vt:lpstr>
      <vt:lpstr>Symbol</vt:lpstr>
      <vt:lpstr>Trebuchet MS</vt:lpstr>
      <vt:lpstr>Tw Cen MT</vt:lpstr>
      <vt:lpstr>Wingdings 3</vt:lpstr>
      <vt:lpstr>Circuit</vt:lpstr>
      <vt:lpstr>Facet</vt:lpstr>
      <vt:lpstr>Berlin</vt:lpstr>
      <vt:lpstr>PowerPoint Presentation</vt:lpstr>
      <vt:lpstr>Hot Topics:</vt:lpstr>
      <vt:lpstr>Hot Topics:</vt:lpstr>
      <vt:lpstr>PowerPoint Presentation</vt:lpstr>
      <vt:lpstr>FIBI Limitations</vt:lpstr>
      <vt:lpstr>Hot Topics:</vt:lpstr>
      <vt:lpstr>Progress Report/Continuation/Modification for Grant or Subgrant </vt:lpstr>
      <vt:lpstr>Elastic Search – Did you know?</vt:lpstr>
      <vt:lpstr>Hot Topics:</vt:lpstr>
      <vt:lpstr>PowerPoint Presentation</vt:lpstr>
      <vt:lpstr>This Week’s Hot Topics:</vt:lpstr>
      <vt:lpstr>This Week’s Hot Topics: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 Gasior</dc:creator>
  <cp:lastModifiedBy>ORIS</cp:lastModifiedBy>
  <cp:revision>25</cp:revision>
  <dcterms:created xsi:type="dcterms:W3CDTF">2024-03-11T20:59:16Z</dcterms:created>
  <dcterms:modified xsi:type="dcterms:W3CDTF">2024-04-12T13:02:11Z</dcterms:modified>
</cp:coreProperties>
</file>